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5.xml" ContentType="application/vnd.openxmlformats-officedocument.drawingml.chart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93" r:id="rId5"/>
    <p:sldId id="294" r:id="rId6"/>
    <p:sldId id="274" r:id="rId7"/>
    <p:sldId id="281" r:id="rId8"/>
    <p:sldId id="346" r:id="rId9"/>
    <p:sldId id="275" r:id="rId10"/>
    <p:sldId id="350" r:id="rId11"/>
    <p:sldId id="351" r:id="rId12"/>
    <p:sldId id="324" r:id="rId13"/>
    <p:sldId id="352" r:id="rId14"/>
    <p:sldId id="272" r:id="rId15"/>
    <p:sldId id="341" r:id="rId1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oletta Ciesielczuk" initials="VC" lastIdx="2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129" autoAdjust="0"/>
  </p:normalViewPr>
  <p:slideViewPr>
    <p:cSldViewPr snapToGrid="0">
      <p:cViewPr varScale="1">
        <p:scale>
          <a:sx n="122" d="100"/>
          <a:sy n="122" d="100"/>
        </p:scale>
        <p:origin x="-96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o.lokalna\dyski_wspolne$\OSR\RPIFOS\MARCIN\!Wydzia&#322;owe\Komisja_walka%20ze%20smogiem\Robocze\Wykresy_Dotacj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o.lokalna\dyski_wspolne$\OSR\RPIFOS\MARCIN\!Wydzia&#322;owe\Komisja_listopad_prezentacja\Wykres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o.lokalna\dyski_wspolne$\OSR\RPIFOS\MARCIN\!Wydzia&#322;owe\Komisja_walka%20ze%20smogiem\Robocze\Wykresy_Dotacje_nowe%20budynk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o.lokalna\dyski_wspolne$\OSR\RPIFOS\MARCIN\!Wydzia&#322;owe\Komisja_listopad_prezentacja\Wykresy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umo.lokalna\dyski_wspolne$\OSR\RPIFOS\MARCIN\!Wydzia&#322;owe\Komisja_listopad_prezentacja\Wykres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 dirty="0">
                <a:effectLst/>
              </a:rPr>
              <a:t>Czyste powietrze oddech dla Opola </a:t>
            </a:r>
            <a:r>
              <a:rPr lang="pl-PL" sz="1800" b="1" i="0" u="none" strike="noStrike" baseline="0" dirty="0" smtClean="0">
                <a:effectLst/>
              </a:rPr>
              <a:t>- u</a:t>
            </a:r>
            <a:r>
              <a:rPr lang="pl-PL" dirty="0" smtClean="0"/>
              <a:t>dzielone</a:t>
            </a:r>
            <a:r>
              <a:rPr lang="pl-PL" baseline="0" dirty="0" smtClean="0"/>
              <a:t> </a:t>
            </a:r>
            <a:r>
              <a:rPr lang="pl-PL" baseline="0" dirty="0"/>
              <a:t>dotacje w 2018r. </a:t>
            </a:r>
            <a:r>
              <a:rPr lang="pl-PL" baseline="0" dirty="0" smtClean="0"/>
              <a:t>(łącznie - 292</a:t>
            </a:r>
            <a:r>
              <a:rPr lang="pl-PL" baseline="0" dirty="0"/>
              <a:t>)</a:t>
            </a:r>
            <a:endParaRPr lang="pl-PL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25666528526035E-2"/>
          <c:y val="0.2227304699845179"/>
          <c:w val="0.56359678724369988"/>
          <c:h val="0.7574674402389580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7855395792917195"/>
          <c:y val="0.21733082256508529"/>
          <c:w val="0.29994845752976523"/>
          <c:h val="0.65143101856007835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>
                <a:effectLst/>
              </a:rPr>
              <a:t>Liczba udzielonych dotacji z budżetu miasta w latach 2011-2019 </a:t>
            </a:r>
            <a:endParaRPr lang="pl-PL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25666528526035E-2"/>
          <c:y val="0.2227304699845179"/>
          <c:w val="0.56359678724369988"/>
          <c:h val="0.7574674402389580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chemeClr val="bg1"/>
              </a:solidFill>
            </c:spPr>
          </c:dPt>
          <c:dPt>
            <c:idx val="4"/>
            <c:bubble3D val="0"/>
            <c:spPr>
              <a:solidFill>
                <a:srgbClr val="00B0F0"/>
              </a:solidFill>
            </c:spPr>
          </c:dPt>
          <c:dPt>
            <c:idx val="5"/>
            <c:bubble3D val="0"/>
            <c:spPr>
              <a:solidFill>
                <a:schemeClr val="tx1"/>
              </a:solidFill>
            </c:spPr>
          </c:dPt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85000"/>
                </a:schemeClr>
              </a:solidFill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Arkusz1!$AL$8:$AL$16</c:f>
              <c:numCache>
                <c:formatCode>General</c:formatCode>
                <c:ptCount val="9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  <c:pt idx="5">
                  <c:v>2014</c:v>
                </c:pt>
                <c:pt idx="6">
                  <c:v>2013</c:v>
                </c:pt>
                <c:pt idx="7">
                  <c:v>2012</c:v>
                </c:pt>
                <c:pt idx="8">
                  <c:v>2011</c:v>
                </c:pt>
              </c:numCache>
            </c:numRef>
          </c:cat>
          <c:val>
            <c:numRef>
              <c:f>Arkusz1!$AM$8:$AM$16</c:f>
              <c:numCache>
                <c:formatCode>General</c:formatCode>
                <c:ptCount val="9"/>
                <c:pt idx="0">
                  <c:v>338</c:v>
                </c:pt>
                <c:pt idx="1">
                  <c:v>397</c:v>
                </c:pt>
                <c:pt idx="2">
                  <c:v>264</c:v>
                </c:pt>
                <c:pt idx="3">
                  <c:v>73</c:v>
                </c:pt>
                <c:pt idx="4">
                  <c:v>69</c:v>
                </c:pt>
                <c:pt idx="5">
                  <c:v>137</c:v>
                </c:pt>
                <c:pt idx="6">
                  <c:v>106</c:v>
                </c:pt>
                <c:pt idx="7">
                  <c:v>109</c:v>
                </c:pt>
                <c:pt idx="8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3032526489744343"/>
          <c:y val="0.25379459097856982"/>
          <c:w val="0.24560066102848255"/>
          <c:h val="0.65143101856007835"/>
        </c:manualLayout>
      </c:layout>
      <c:overlay val="0"/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 dirty="0" smtClean="0">
                <a:effectLst/>
              </a:rPr>
              <a:t>Czyste powietrze oddech dla Opola - udzielone dotacje w 2017r. (łącznie - 82)</a:t>
            </a:r>
            <a:endParaRPr lang="pl-PL" dirty="0">
              <a:effectLst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510599636583887E-2"/>
          <c:y val="0.2167283419106302"/>
          <c:w val="0.57884937459740604"/>
          <c:h val="0.7639755397724444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008815474152683"/>
          <c:y val="0.26996710100638077"/>
          <c:w val="0.31324527368861499"/>
          <c:h val="0.63112252262116875"/>
        </c:manualLayout>
      </c:layout>
      <c:overlay val="0"/>
      <c:spPr>
        <a:noFill/>
      </c:spPr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Liczba udzielonych dotacji w latach 2017-2019</a:t>
            </a: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670211965494194E-2"/>
          <c:y val="0.1545376481119051"/>
          <c:w val="0.89574927080152078"/>
          <c:h val="0.74892418794471505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3490696234934844E-2"/>
                  <c:y val="-4.6507866677805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739193464082191E-2"/>
                  <c:y val="-3.8800864056745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236092209060381E-2"/>
                  <c:y val="-4.8590845920443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'Czyste powietrze'!$B$3:$D$3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'Czyste powietrze'!$B$10:$D$10</c:f>
              <c:numCache>
                <c:formatCode>General</c:formatCode>
                <c:ptCount val="3"/>
                <c:pt idx="0">
                  <c:v>82</c:v>
                </c:pt>
                <c:pt idx="1">
                  <c:v>292</c:v>
                </c:pt>
                <c:pt idx="2">
                  <c:v>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626752"/>
        <c:axId val="128403136"/>
        <c:axId val="0"/>
      </c:bar3DChart>
      <c:catAx>
        <c:axId val="12762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28403136"/>
        <c:crosses val="autoZero"/>
        <c:auto val="1"/>
        <c:lblAlgn val="ctr"/>
        <c:lblOffset val="100"/>
        <c:noMultiLvlLbl val="0"/>
      </c:catAx>
      <c:valAx>
        <c:axId val="128403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27626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 dirty="0">
                <a:effectLst/>
              </a:rPr>
              <a:t>Czyste powietrze oddech dla Opola </a:t>
            </a:r>
            <a:r>
              <a:rPr lang="pl-PL" sz="1800" b="1" i="0" baseline="0" dirty="0" smtClean="0">
                <a:effectLst/>
              </a:rPr>
              <a:t>- udzielone </a:t>
            </a:r>
            <a:r>
              <a:rPr lang="pl-PL" sz="1800" b="1" i="0" baseline="0" dirty="0">
                <a:effectLst/>
              </a:rPr>
              <a:t>dotacje w 2017r. </a:t>
            </a:r>
            <a:r>
              <a:rPr lang="pl-PL" sz="1800" b="1" i="0" baseline="0" dirty="0" smtClean="0">
                <a:effectLst/>
              </a:rPr>
              <a:t>(</a:t>
            </a:r>
            <a:r>
              <a:rPr lang="pl-PL" sz="1800" b="1" i="0" u="none" strike="noStrike" baseline="0" dirty="0" smtClean="0">
                <a:effectLst/>
              </a:rPr>
              <a:t>łącznie - </a:t>
            </a:r>
            <a:r>
              <a:rPr lang="pl-PL" sz="1800" b="1" i="0" baseline="0" dirty="0" smtClean="0">
                <a:effectLst/>
              </a:rPr>
              <a:t>82</a:t>
            </a:r>
            <a:r>
              <a:rPr lang="pl-PL" sz="1800" b="1" i="0" baseline="0" dirty="0">
                <a:effectLst/>
              </a:rPr>
              <a:t>)</a:t>
            </a:r>
            <a:endParaRPr lang="pl-PL" dirty="0">
              <a:effectLst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510599636583887E-2"/>
          <c:y val="0.2167283419106302"/>
          <c:w val="0.57884937459740604"/>
          <c:h val="0.7639755397724444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chemeClr val="bg1"/>
              </a:solidFill>
            </c:spPr>
          </c:dPt>
          <c:dPt>
            <c:idx val="4"/>
            <c:bubble3D val="0"/>
            <c:spPr>
              <a:solidFill>
                <a:srgbClr val="00B0F0"/>
              </a:solidFill>
            </c:spPr>
          </c:dPt>
          <c:dLbls>
            <c:spPr>
              <a:noFill/>
            </c:spPr>
            <c:txPr>
              <a:bodyPr/>
              <a:lstStyle/>
              <a:p>
                <a:pPr>
                  <a:defRPr sz="1400" baseline="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Arkusz1!$G$5:$G$9</c:f>
              <c:strCache>
                <c:ptCount val="5"/>
                <c:pt idx="0">
                  <c:v>Gazowe</c:v>
                </c:pt>
                <c:pt idx="1">
                  <c:v>Elektryczne</c:v>
                </c:pt>
                <c:pt idx="2">
                  <c:v>Kotły na paliwo stałe (5 klasa)</c:v>
                </c:pt>
                <c:pt idx="3">
                  <c:v>Przyłączenie do sieci ciepłowniczej</c:v>
                </c:pt>
                <c:pt idx="4">
                  <c:v>Pompa ciepła</c:v>
                </c:pt>
              </c:strCache>
            </c:strRef>
          </c:cat>
          <c:val>
            <c:numRef>
              <c:f>Arkusz1!$H$5:$H$9</c:f>
              <c:numCache>
                <c:formatCode>General</c:formatCode>
                <c:ptCount val="5"/>
                <c:pt idx="0">
                  <c:v>55</c:v>
                </c:pt>
                <c:pt idx="1">
                  <c:v>2</c:v>
                </c:pt>
                <c:pt idx="2">
                  <c:v>18</c:v>
                </c:pt>
                <c:pt idx="3">
                  <c:v>3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2322825031486448"/>
          <c:y val="0.29339893398933992"/>
          <c:w val="0.2601051791602973"/>
          <c:h val="0.60769085690856917"/>
        </c:manualLayout>
      </c:layout>
      <c:overlay val="1"/>
      <c:spPr>
        <a:noFill/>
      </c:spPr>
      <c:txPr>
        <a:bodyPr/>
        <a:lstStyle/>
        <a:p>
          <a:pPr>
            <a:defRPr sz="1600" baseline="0"/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 dirty="0">
                <a:effectLst/>
              </a:rPr>
              <a:t>Czyste powietrze oddech dla Opola </a:t>
            </a:r>
            <a:r>
              <a:rPr lang="pl-PL" sz="1800" b="1" i="0" u="none" strike="noStrike" baseline="0" dirty="0" smtClean="0">
                <a:effectLst/>
              </a:rPr>
              <a:t>- u</a:t>
            </a:r>
            <a:r>
              <a:rPr lang="pl-PL" dirty="0" smtClean="0"/>
              <a:t>dzielone</a:t>
            </a:r>
            <a:r>
              <a:rPr lang="pl-PL" baseline="0" dirty="0" smtClean="0"/>
              <a:t> </a:t>
            </a:r>
            <a:r>
              <a:rPr lang="pl-PL" baseline="0" dirty="0"/>
              <a:t>dotacje w 2018r. </a:t>
            </a:r>
            <a:r>
              <a:rPr lang="pl-PL" baseline="0" dirty="0" smtClean="0"/>
              <a:t>(łącznie - 292</a:t>
            </a:r>
            <a:r>
              <a:rPr lang="pl-PL" baseline="0" dirty="0"/>
              <a:t>)</a:t>
            </a:r>
            <a:endParaRPr lang="pl-PL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25666528526035E-2"/>
          <c:y val="0.2227304699845179"/>
          <c:w val="0.56359678724369988"/>
          <c:h val="0.7574674402389580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chemeClr val="bg1"/>
              </a:solidFill>
            </c:spPr>
          </c:dPt>
          <c:dPt>
            <c:idx val="4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85000"/>
                </a:schemeClr>
              </a:solidFill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Arkusz1!$P$5:$P$9</c:f>
              <c:strCache>
                <c:ptCount val="5"/>
                <c:pt idx="0">
                  <c:v>Gazowe</c:v>
                </c:pt>
                <c:pt idx="1">
                  <c:v>Elektryczne</c:v>
                </c:pt>
                <c:pt idx="2">
                  <c:v>Kotły na paliwo stałe (5 klasa)</c:v>
                </c:pt>
                <c:pt idx="3">
                  <c:v>Przyłączenie do sieci ciepłowniczej</c:v>
                </c:pt>
                <c:pt idx="4">
                  <c:v>Pompa ciepła</c:v>
                </c:pt>
              </c:strCache>
            </c:strRef>
          </c:cat>
          <c:val>
            <c:numRef>
              <c:f>Arkusz1!$Q$5:$Q$9</c:f>
              <c:numCache>
                <c:formatCode>General</c:formatCode>
                <c:ptCount val="5"/>
                <c:pt idx="0">
                  <c:v>203</c:v>
                </c:pt>
                <c:pt idx="1">
                  <c:v>13</c:v>
                </c:pt>
                <c:pt idx="2">
                  <c:v>60</c:v>
                </c:pt>
                <c:pt idx="3">
                  <c:v>7</c:v>
                </c:pt>
                <c:pt idx="4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7855395792917195"/>
          <c:y val="0.21733082256508529"/>
          <c:w val="0.29994845752976523"/>
          <c:h val="0.65143101856007835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>
                <a:effectLst/>
              </a:rPr>
              <a:t>Czyste powietrze oddech dla Opola - udzielone dotacje w 2019r. (łącznie - 338)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25666528526035E-2"/>
          <c:y val="0.2227304699845179"/>
          <c:w val="0.56359678724369988"/>
          <c:h val="0.7574674402389580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chemeClr val="bg1"/>
              </a:solidFill>
            </c:spPr>
          </c:dPt>
          <c:dPt>
            <c:idx val="4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 sz="1400"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85000"/>
                </a:schemeClr>
              </a:solidFill>
            </c:spPr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'Czyste powietrze'!$A$4:$A$9</c:f>
              <c:strCache>
                <c:ptCount val="6"/>
                <c:pt idx="0">
                  <c:v>Gazowe</c:v>
                </c:pt>
                <c:pt idx="1">
                  <c:v>Elektryczne</c:v>
                </c:pt>
                <c:pt idx="2">
                  <c:v>Kotły na paliwo stałe (5 klasa)</c:v>
                </c:pt>
                <c:pt idx="3">
                  <c:v>Przyłączenie do sieci ciepłowniczej</c:v>
                </c:pt>
                <c:pt idx="4">
                  <c:v>Pompa ciepła</c:v>
                </c:pt>
                <c:pt idx="5">
                  <c:v>Instalacje wspomagające system c.o.</c:v>
                </c:pt>
              </c:strCache>
            </c:strRef>
          </c:cat>
          <c:val>
            <c:numRef>
              <c:f>'Czyste powietrze'!$D$4:$D$9</c:f>
              <c:numCache>
                <c:formatCode>General</c:formatCode>
                <c:ptCount val="6"/>
                <c:pt idx="0">
                  <c:v>262</c:v>
                </c:pt>
                <c:pt idx="1">
                  <c:v>9</c:v>
                </c:pt>
                <c:pt idx="2">
                  <c:v>48</c:v>
                </c:pt>
                <c:pt idx="3">
                  <c:v>6</c:v>
                </c:pt>
                <c:pt idx="4">
                  <c:v>11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7479103517203198"/>
          <c:y val="0.18071926934603805"/>
          <c:w val="0.3085423834685066"/>
          <c:h val="0.72450626934768192"/>
        </c:manualLayout>
      </c:layout>
      <c:overlay val="0"/>
      <c:txPr>
        <a:bodyPr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 dirty="0">
                <a:effectLst/>
              </a:rPr>
              <a:t>Czyste powietrze oddech dla Opola - złożone wnioski w 2020r. </a:t>
            </a:r>
            <a:r>
              <a:rPr lang="pl-PL" sz="1800" b="1" i="0" u="none" strike="noStrike" baseline="0" dirty="0" smtClean="0">
                <a:effectLst/>
              </a:rPr>
              <a:t/>
            </a:r>
            <a:br>
              <a:rPr lang="pl-PL" sz="1800" b="1" i="0" u="none" strike="noStrike" baseline="0" dirty="0" smtClean="0">
                <a:effectLst/>
              </a:rPr>
            </a:br>
            <a:r>
              <a:rPr lang="pl-PL" sz="1800" b="1" i="0" u="none" strike="noStrike" baseline="0" dirty="0" smtClean="0">
                <a:effectLst/>
              </a:rPr>
              <a:t>(</a:t>
            </a:r>
            <a:r>
              <a:rPr lang="pl-PL" sz="1800" b="1" i="0" u="none" strike="noStrike" baseline="0" dirty="0">
                <a:effectLst/>
              </a:rPr>
              <a:t>łącznie: 165 - stan na 18.03.20r.)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25666528526035E-2"/>
          <c:y val="0.2227304699845179"/>
          <c:w val="0.56359678724369988"/>
          <c:h val="0.7574674402389580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3"/>
            <c:bubble3D val="0"/>
            <c:spPr>
              <a:solidFill>
                <a:schemeClr val="bg1"/>
              </a:solidFill>
            </c:spPr>
          </c:dPt>
          <c:dPt>
            <c:idx val="4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85000"/>
                </a:schemeClr>
              </a:solidFill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'[Wykresy.xlsx]Czyste powietrze'!$A$4:$A$9</c:f>
              <c:strCache>
                <c:ptCount val="6"/>
                <c:pt idx="0">
                  <c:v>Gazowe</c:v>
                </c:pt>
                <c:pt idx="1">
                  <c:v>Elektryczne</c:v>
                </c:pt>
                <c:pt idx="2">
                  <c:v>Kotły na paliwo stałe (Ekoprojekt)</c:v>
                </c:pt>
                <c:pt idx="3">
                  <c:v>Przyłączenie do sieci ciepłowniczej</c:v>
                </c:pt>
                <c:pt idx="4">
                  <c:v>Pompa ciepła</c:v>
                </c:pt>
                <c:pt idx="5">
                  <c:v>Instalacje wspomagające system c.o.</c:v>
                </c:pt>
              </c:strCache>
            </c:strRef>
          </c:cat>
          <c:val>
            <c:numRef>
              <c:f>'[Wykresy.xlsx]Czyste powietrze'!$E$4:$E$8</c:f>
              <c:numCache>
                <c:formatCode>General</c:formatCode>
                <c:ptCount val="5"/>
                <c:pt idx="0">
                  <c:v>147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0667980912866246"/>
          <c:y val="0.25379459097856982"/>
          <c:w val="0.27665356240950228"/>
          <c:h val="0.65143101856007835"/>
        </c:manualLayout>
      </c:layout>
      <c:overlay val="0"/>
    </c:legend>
    <c:plotVisOnly val="1"/>
    <c:dispBlanksAs val="gap"/>
    <c:showDLblsOverMax val="0"/>
  </c:chart>
  <c:spPr>
    <a:solidFill>
      <a:schemeClr val="bg1">
        <a:lumMod val="85000"/>
      </a:schemeClr>
    </a:solidFill>
  </c:sp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8AA3CC-076B-42A3-952C-32A4B0A20F39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61B55BE7-872E-4647-9759-DCE4CC431AB2}">
      <dgm:prSet phldrT="[Tekst]" custT="1"/>
      <dgm:spPr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algn="just"/>
          <a:r>
            <a:rPr lang="pl-PL" sz="1600" dirty="0" smtClean="0">
              <a:solidFill>
                <a:schemeClr val="tx1"/>
              </a:solidFill>
            </a:rPr>
            <a:t>Portal zawiera porady dla mieszkańców nt. sposobów efektywnego palenia w piecach węglowych, artykuły o tematyce niskiej emisji, informacje o obowiązujących przepisach prawnych w zakresie ochrony środowiska oraz linki do stron zawierających informacje w tematyce ochrony powietrza.  </a:t>
          </a:r>
        </a:p>
        <a:p>
          <a:pPr algn="just"/>
          <a:r>
            <a:rPr lang="pl-PL" sz="1600" dirty="0" smtClean="0">
              <a:solidFill>
                <a:schemeClr val="tx1"/>
              </a:solidFill>
            </a:rPr>
            <a:t>Publikowane są wyniki  badań Państwowego monitoringu jakości powietrza, prowadzonego przez WIOŚ, jak również wyniki badań monitoringu wspomagającego prowadzonego na zlecenie Miasta Opola. </a:t>
          </a:r>
          <a:endParaRPr lang="pl-PL" sz="1600" dirty="0">
            <a:solidFill>
              <a:schemeClr val="tx1"/>
            </a:solidFill>
          </a:endParaRPr>
        </a:p>
      </dgm:t>
    </dgm:pt>
    <dgm:pt modelId="{A87AA7EB-DCA7-4A61-A79F-9933D753EF9C}" type="parTrans" cxnId="{31F2E3E7-950F-46F4-B934-C6D578B4F646}">
      <dgm:prSet/>
      <dgm:spPr/>
      <dgm:t>
        <a:bodyPr/>
        <a:lstStyle/>
        <a:p>
          <a:endParaRPr lang="pl-PL"/>
        </a:p>
      </dgm:t>
    </dgm:pt>
    <dgm:pt modelId="{A99A89C0-3E10-4658-982C-5DECEE8E3785}" type="sibTrans" cxnId="{31F2E3E7-950F-46F4-B934-C6D578B4F646}">
      <dgm:prSet/>
      <dgm:spPr/>
      <dgm:t>
        <a:bodyPr/>
        <a:lstStyle/>
        <a:p>
          <a:endParaRPr lang="pl-PL"/>
        </a:p>
      </dgm:t>
    </dgm:pt>
    <dgm:pt modelId="{DA679F26-01E1-48A6-81F3-CD90A3673EE8}">
      <dgm:prSet phldrT="[Tekst]" custT="1"/>
      <dgm:spPr/>
      <dgm:t>
        <a:bodyPr/>
        <a:lstStyle/>
        <a:p>
          <a:pPr algn="just">
            <a:lnSpc>
              <a:spcPct val="100000"/>
            </a:lnSpc>
          </a:pPr>
          <a:r>
            <a:rPr lang="pl-PL" sz="1600" dirty="0" smtClean="0">
              <a:solidFill>
                <a:schemeClr val="tx1"/>
              </a:solidFill>
            </a:rPr>
            <a:t>Miasto Opole w 2017r. podjęło nową inicjatywę w walce o poprawę jakości powietrza </a:t>
          </a:r>
          <a:br>
            <a:rPr lang="pl-PL" sz="1600" dirty="0" smtClean="0">
              <a:solidFill>
                <a:schemeClr val="tx1"/>
              </a:solidFill>
            </a:rPr>
          </a:br>
          <a:r>
            <a:rPr lang="pl-PL" sz="1600" b="1" dirty="0" smtClean="0">
              <a:solidFill>
                <a:schemeClr val="tx1"/>
              </a:solidFill>
            </a:rPr>
            <a:t>Program „Czyste powietrze - oddech dla Opola”.</a:t>
          </a:r>
          <a:r>
            <a:rPr lang="pl-PL" sz="1600" dirty="0" smtClean="0">
              <a:solidFill>
                <a:schemeClr val="tx1"/>
              </a:solidFill>
            </a:rPr>
            <a:t> </a:t>
          </a:r>
        </a:p>
        <a:p>
          <a:pPr algn="just">
            <a:lnSpc>
              <a:spcPct val="100000"/>
            </a:lnSpc>
          </a:pPr>
          <a:r>
            <a:rPr lang="pl-PL" sz="1600" dirty="0" smtClean="0">
              <a:solidFill>
                <a:schemeClr val="tx1"/>
              </a:solidFill>
            </a:rPr>
            <a:t>Przedmiotowy program to szereg działań związanych z ograniczeniem niskiej emisji i poprawą jakości powietrza w Opolu, który obejmuje m.in: udzielanie dotacji na zmianę sposobu ogrzewania. </a:t>
          </a:r>
        </a:p>
        <a:p>
          <a:pPr algn="just">
            <a:lnSpc>
              <a:spcPct val="100000"/>
            </a:lnSpc>
          </a:pPr>
          <a:r>
            <a:rPr lang="pl-PL" sz="1600" dirty="0" smtClean="0">
              <a:solidFill>
                <a:schemeClr val="tx1"/>
              </a:solidFill>
            </a:rPr>
            <a:t>W ramach jego realizacji opracowano logo, przeprowadzono dużą akcję informacyjno-edukacyjną </a:t>
          </a:r>
          <a:br>
            <a:rPr lang="pl-PL" sz="1600" dirty="0" smtClean="0">
              <a:solidFill>
                <a:schemeClr val="tx1"/>
              </a:solidFill>
            </a:rPr>
          </a:br>
          <a:r>
            <a:rPr lang="pl-PL" sz="1600" dirty="0" smtClean="0">
              <a:solidFill>
                <a:schemeClr val="tx1"/>
              </a:solidFill>
            </a:rPr>
            <a:t>dla mieszkańców miasta Opola oraz utworzono portal informacyjno-edukacyjny  </a:t>
          </a:r>
          <a:r>
            <a:rPr lang="pl-PL" sz="1600" b="1" dirty="0" smtClean="0">
              <a:solidFill>
                <a:schemeClr val="tx1"/>
              </a:solidFill>
            </a:rPr>
            <a:t>www.niskaemisjaopole.pl </a:t>
          </a:r>
          <a:br>
            <a:rPr lang="pl-PL" sz="1600" b="1" dirty="0" smtClean="0">
              <a:solidFill>
                <a:schemeClr val="tx1"/>
              </a:solidFill>
            </a:rPr>
          </a:br>
          <a:r>
            <a:rPr lang="pl-PL" sz="1600" dirty="0" smtClean="0">
              <a:solidFill>
                <a:schemeClr val="tx1"/>
              </a:solidFill>
            </a:rPr>
            <a:t>o tematyce związanej z niską emisją na terenie miasta Opola i stanem powietrza.</a:t>
          </a:r>
          <a:endParaRPr lang="pl-PL" sz="1600" dirty="0">
            <a:solidFill>
              <a:schemeClr val="tx1"/>
            </a:solidFill>
          </a:endParaRPr>
        </a:p>
      </dgm:t>
    </dgm:pt>
    <dgm:pt modelId="{40236CCF-1713-4461-8DA4-D635A4C18F3B}" type="sibTrans" cxnId="{C843B774-8965-40F4-A856-BA037D8405DF}">
      <dgm:prSet/>
      <dgm:spPr/>
      <dgm:t>
        <a:bodyPr/>
        <a:lstStyle/>
        <a:p>
          <a:endParaRPr lang="pl-PL"/>
        </a:p>
      </dgm:t>
    </dgm:pt>
    <dgm:pt modelId="{CD6F0D54-73FB-4442-9459-180E6D6B8E87}" type="parTrans" cxnId="{C843B774-8965-40F4-A856-BA037D8405DF}">
      <dgm:prSet/>
      <dgm:spPr/>
      <dgm:t>
        <a:bodyPr/>
        <a:lstStyle/>
        <a:p>
          <a:endParaRPr lang="pl-PL"/>
        </a:p>
      </dgm:t>
    </dgm:pt>
    <dgm:pt modelId="{0F3EC562-1E08-4A7B-ADCA-23AC59F74F30}" type="pres">
      <dgm:prSet presAssocID="{CE8AA3CC-076B-42A3-952C-32A4B0A20F3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58A4F41E-5CC4-4E89-AB49-BA358026E36C}" type="pres">
      <dgm:prSet presAssocID="{CE8AA3CC-076B-42A3-952C-32A4B0A20F39}" presName="Name1" presStyleCnt="0"/>
      <dgm:spPr/>
      <dgm:t>
        <a:bodyPr/>
        <a:lstStyle/>
        <a:p>
          <a:endParaRPr lang="pl-PL"/>
        </a:p>
      </dgm:t>
    </dgm:pt>
    <dgm:pt modelId="{0B29E779-DE8B-4E1B-A5A4-C4ABA1BE9ACB}" type="pres">
      <dgm:prSet presAssocID="{CE8AA3CC-076B-42A3-952C-32A4B0A20F39}" presName="cycle" presStyleCnt="0"/>
      <dgm:spPr/>
      <dgm:t>
        <a:bodyPr/>
        <a:lstStyle/>
        <a:p>
          <a:endParaRPr lang="pl-PL"/>
        </a:p>
      </dgm:t>
    </dgm:pt>
    <dgm:pt modelId="{2E01D336-954D-4737-B63F-FF3BA8DB9837}" type="pres">
      <dgm:prSet presAssocID="{CE8AA3CC-076B-42A3-952C-32A4B0A20F39}" presName="srcNode" presStyleLbl="node1" presStyleIdx="0" presStyleCnt="2"/>
      <dgm:spPr/>
      <dgm:t>
        <a:bodyPr/>
        <a:lstStyle/>
        <a:p>
          <a:endParaRPr lang="pl-PL"/>
        </a:p>
      </dgm:t>
    </dgm:pt>
    <dgm:pt modelId="{01ACF019-0725-4DE8-A7B8-E5FD599F189C}" type="pres">
      <dgm:prSet presAssocID="{CE8AA3CC-076B-42A3-952C-32A4B0A20F39}" presName="conn" presStyleLbl="parChTrans1D2" presStyleIdx="0" presStyleCnt="1"/>
      <dgm:spPr/>
      <dgm:t>
        <a:bodyPr/>
        <a:lstStyle/>
        <a:p>
          <a:endParaRPr lang="pl-PL"/>
        </a:p>
      </dgm:t>
    </dgm:pt>
    <dgm:pt modelId="{E9111A9A-337E-43DA-81D1-E201D9D86010}" type="pres">
      <dgm:prSet presAssocID="{CE8AA3CC-076B-42A3-952C-32A4B0A20F39}" presName="extraNode" presStyleLbl="node1" presStyleIdx="0" presStyleCnt="2"/>
      <dgm:spPr/>
      <dgm:t>
        <a:bodyPr/>
        <a:lstStyle/>
        <a:p>
          <a:endParaRPr lang="pl-PL"/>
        </a:p>
      </dgm:t>
    </dgm:pt>
    <dgm:pt modelId="{E09E7B00-DF41-4A6C-9557-A9D0B4D0B383}" type="pres">
      <dgm:prSet presAssocID="{CE8AA3CC-076B-42A3-952C-32A4B0A20F39}" presName="dstNode" presStyleLbl="node1" presStyleIdx="0" presStyleCnt="2"/>
      <dgm:spPr/>
      <dgm:t>
        <a:bodyPr/>
        <a:lstStyle/>
        <a:p>
          <a:endParaRPr lang="pl-PL"/>
        </a:p>
      </dgm:t>
    </dgm:pt>
    <dgm:pt modelId="{70C628AD-EEFB-4417-9570-74F19AABA8E4}" type="pres">
      <dgm:prSet presAssocID="{DA679F26-01E1-48A6-81F3-CD90A3673EE8}" presName="text_1" presStyleLbl="node1" presStyleIdx="0" presStyleCnt="2" custScaleY="178136" custLinFactNeighborX="-98" custLinFactNeighborY="49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9978B4-1A79-482E-97A7-55AC68D2AB30}" type="pres">
      <dgm:prSet presAssocID="{DA679F26-01E1-48A6-81F3-CD90A3673EE8}" presName="accent_1" presStyleCnt="0"/>
      <dgm:spPr/>
      <dgm:t>
        <a:bodyPr/>
        <a:lstStyle/>
        <a:p>
          <a:endParaRPr lang="pl-PL"/>
        </a:p>
      </dgm:t>
    </dgm:pt>
    <dgm:pt modelId="{6DD23372-BADC-4DEA-BDAA-FD18254998C2}" type="pres">
      <dgm:prSet presAssocID="{DA679F26-01E1-48A6-81F3-CD90A3673EE8}" presName="accentRepeatNode" presStyleLbl="solidFgAcc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l-PL"/>
        </a:p>
      </dgm:t>
    </dgm:pt>
    <dgm:pt modelId="{7357980F-57B8-444F-ABE0-BA57FAFA5D26}" type="pres">
      <dgm:prSet presAssocID="{61B55BE7-872E-4647-9759-DCE4CC431AB2}" presName="text_2" presStyleLbl="node1" presStyleIdx="1" presStyleCnt="2" custScaleY="127021" custLinFactNeighborX="268" custLinFactNeighborY="2365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2A8C93-13DD-4C62-B10F-534CEE8537C4}" type="pres">
      <dgm:prSet presAssocID="{61B55BE7-872E-4647-9759-DCE4CC431AB2}" presName="accent_2" presStyleCnt="0"/>
      <dgm:spPr/>
      <dgm:t>
        <a:bodyPr/>
        <a:lstStyle/>
        <a:p>
          <a:endParaRPr lang="pl-PL"/>
        </a:p>
      </dgm:t>
    </dgm:pt>
    <dgm:pt modelId="{0447DDD3-2F53-4C30-871E-6FA691DD054A}" type="pres">
      <dgm:prSet presAssocID="{61B55BE7-872E-4647-9759-DCE4CC431AB2}" presName="accentRepeatNode" presStyleLbl="solidFgAcc1" presStyleIdx="1" presStyleCnt="2" custLinFactNeighborX="-1477" custLinFactNeighborY="1552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l-PL"/>
        </a:p>
      </dgm:t>
    </dgm:pt>
  </dgm:ptLst>
  <dgm:cxnLst>
    <dgm:cxn modelId="{688E03F3-25BE-4485-91CF-C65CDC88C67A}" type="presOf" srcId="{CE8AA3CC-076B-42A3-952C-32A4B0A20F39}" destId="{0F3EC562-1E08-4A7B-ADCA-23AC59F74F30}" srcOrd="0" destOrd="0" presId="urn:microsoft.com/office/officeart/2008/layout/VerticalCurvedList"/>
    <dgm:cxn modelId="{C4E62DF3-C21B-44C0-8434-FE4E021F2B8E}" type="presOf" srcId="{40236CCF-1713-4461-8DA4-D635A4C18F3B}" destId="{01ACF019-0725-4DE8-A7B8-E5FD599F189C}" srcOrd="0" destOrd="0" presId="urn:microsoft.com/office/officeart/2008/layout/VerticalCurvedList"/>
    <dgm:cxn modelId="{C843B774-8965-40F4-A856-BA037D8405DF}" srcId="{CE8AA3CC-076B-42A3-952C-32A4B0A20F39}" destId="{DA679F26-01E1-48A6-81F3-CD90A3673EE8}" srcOrd="0" destOrd="0" parTransId="{CD6F0D54-73FB-4442-9459-180E6D6B8E87}" sibTransId="{40236CCF-1713-4461-8DA4-D635A4C18F3B}"/>
    <dgm:cxn modelId="{31F2E3E7-950F-46F4-B934-C6D578B4F646}" srcId="{CE8AA3CC-076B-42A3-952C-32A4B0A20F39}" destId="{61B55BE7-872E-4647-9759-DCE4CC431AB2}" srcOrd="1" destOrd="0" parTransId="{A87AA7EB-DCA7-4A61-A79F-9933D753EF9C}" sibTransId="{A99A89C0-3E10-4658-982C-5DECEE8E3785}"/>
    <dgm:cxn modelId="{29EE19EF-DBCD-4198-9A86-E2D1B8705107}" type="presOf" srcId="{DA679F26-01E1-48A6-81F3-CD90A3673EE8}" destId="{70C628AD-EEFB-4417-9570-74F19AABA8E4}" srcOrd="0" destOrd="0" presId="urn:microsoft.com/office/officeart/2008/layout/VerticalCurvedList"/>
    <dgm:cxn modelId="{F0A64EB5-02FC-45A2-B9EA-68F2BEF33D4F}" type="presOf" srcId="{61B55BE7-872E-4647-9759-DCE4CC431AB2}" destId="{7357980F-57B8-444F-ABE0-BA57FAFA5D26}" srcOrd="0" destOrd="0" presId="urn:microsoft.com/office/officeart/2008/layout/VerticalCurvedList"/>
    <dgm:cxn modelId="{5F7DFB63-DFDD-41B5-8F79-F6BE2B3BE32E}" type="presParOf" srcId="{0F3EC562-1E08-4A7B-ADCA-23AC59F74F30}" destId="{58A4F41E-5CC4-4E89-AB49-BA358026E36C}" srcOrd="0" destOrd="0" presId="urn:microsoft.com/office/officeart/2008/layout/VerticalCurvedList"/>
    <dgm:cxn modelId="{A23135DD-F66F-4B60-9350-437058DA829A}" type="presParOf" srcId="{58A4F41E-5CC4-4E89-AB49-BA358026E36C}" destId="{0B29E779-DE8B-4E1B-A5A4-C4ABA1BE9ACB}" srcOrd="0" destOrd="0" presId="urn:microsoft.com/office/officeart/2008/layout/VerticalCurvedList"/>
    <dgm:cxn modelId="{80391B94-7286-44BF-B5F6-1AA90E4DC9B8}" type="presParOf" srcId="{0B29E779-DE8B-4E1B-A5A4-C4ABA1BE9ACB}" destId="{2E01D336-954D-4737-B63F-FF3BA8DB9837}" srcOrd="0" destOrd="0" presId="urn:microsoft.com/office/officeart/2008/layout/VerticalCurvedList"/>
    <dgm:cxn modelId="{0C62DF70-309F-4882-81B1-3466FB608C3E}" type="presParOf" srcId="{0B29E779-DE8B-4E1B-A5A4-C4ABA1BE9ACB}" destId="{01ACF019-0725-4DE8-A7B8-E5FD599F189C}" srcOrd="1" destOrd="0" presId="urn:microsoft.com/office/officeart/2008/layout/VerticalCurvedList"/>
    <dgm:cxn modelId="{9A52984F-C26B-4757-9E95-F2DB0C471BEA}" type="presParOf" srcId="{0B29E779-DE8B-4E1B-A5A4-C4ABA1BE9ACB}" destId="{E9111A9A-337E-43DA-81D1-E201D9D86010}" srcOrd="2" destOrd="0" presId="urn:microsoft.com/office/officeart/2008/layout/VerticalCurvedList"/>
    <dgm:cxn modelId="{85EF7C97-AA37-48B8-93A4-087F45B49E29}" type="presParOf" srcId="{0B29E779-DE8B-4E1B-A5A4-C4ABA1BE9ACB}" destId="{E09E7B00-DF41-4A6C-9557-A9D0B4D0B383}" srcOrd="3" destOrd="0" presId="urn:microsoft.com/office/officeart/2008/layout/VerticalCurvedList"/>
    <dgm:cxn modelId="{6FF46F16-726A-444E-966B-E62620FA34A0}" type="presParOf" srcId="{58A4F41E-5CC4-4E89-AB49-BA358026E36C}" destId="{70C628AD-EEFB-4417-9570-74F19AABA8E4}" srcOrd="1" destOrd="0" presId="urn:microsoft.com/office/officeart/2008/layout/VerticalCurvedList"/>
    <dgm:cxn modelId="{B161D930-96FA-4AA9-8163-33E63BD33CF0}" type="presParOf" srcId="{58A4F41E-5CC4-4E89-AB49-BA358026E36C}" destId="{CD9978B4-1A79-482E-97A7-55AC68D2AB30}" srcOrd="2" destOrd="0" presId="urn:microsoft.com/office/officeart/2008/layout/VerticalCurvedList"/>
    <dgm:cxn modelId="{8B7788B8-476A-4633-A14C-76B1DDAF6A3A}" type="presParOf" srcId="{CD9978B4-1A79-482E-97A7-55AC68D2AB30}" destId="{6DD23372-BADC-4DEA-BDAA-FD18254998C2}" srcOrd="0" destOrd="0" presId="urn:microsoft.com/office/officeart/2008/layout/VerticalCurvedList"/>
    <dgm:cxn modelId="{06A3A3B1-D257-4BA4-97E5-4874A15AD8A8}" type="presParOf" srcId="{58A4F41E-5CC4-4E89-AB49-BA358026E36C}" destId="{7357980F-57B8-444F-ABE0-BA57FAFA5D26}" srcOrd="3" destOrd="0" presId="urn:microsoft.com/office/officeart/2008/layout/VerticalCurvedList"/>
    <dgm:cxn modelId="{A6AA93EE-65BE-4C25-B4C1-5197CE572B44}" type="presParOf" srcId="{58A4F41E-5CC4-4E89-AB49-BA358026E36C}" destId="{142A8C93-13DD-4C62-B10F-534CEE8537C4}" srcOrd="4" destOrd="0" presId="urn:microsoft.com/office/officeart/2008/layout/VerticalCurvedList"/>
    <dgm:cxn modelId="{252068CB-39B6-4E86-ABF2-39C7CC8F7A31}" type="presParOf" srcId="{142A8C93-13DD-4C62-B10F-534CEE8537C4}" destId="{0447DDD3-2F53-4C30-871E-6FA691DD054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A693A8D1-08D6-414F-8CED-EAEC484A1A3F}" type="presOf" srcId="{2D513B3B-0591-4AEC-94E9-FDB557AE0364}" destId="{30D91EB1-1600-4A31-8D58-08AB5F710F5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A9D48065-31A4-4BB1-B660-B91ABE144B6A}" type="presOf" srcId="{2D513B3B-0591-4AEC-94E9-FDB557AE0364}" destId="{30D91EB1-1600-4A31-8D58-08AB5F710F5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A3D7AC66-A54A-4DAE-90D9-6D345908A60B}">
      <dgm:prSet phldrT="[Tekst]" custT="1"/>
      <dgm:spPr/>
      <dgm:t>
        <a:bodyPr/>
        <a:lstStyle/>
        <a:p>
          <a:pPr algn="just">
            <a:lnSpc>
              <a:spcPct val="100000"/>
            </a:lnSpc>
          </a:pPr>
          <a:r>
            <a:rPr lang="pl-PL" sz="1800" kern="1200" dirty="0" smtClean="0">
              <a:solidFill>
                <a:schemeClr val="tx1"/>
              </a:solidFill>
            </a:rPr>
            <a:t>W ramach Programu mieszkańcy mogą uzyskać dofinasowanie tj. pokrycie do 80 % kosztów inwestycyjnych związanych ze zmianą sposobu ogrzewania w wysokości: </a:t>
          </a:r>
        </a:p>
        <a:p>
          <a:pPr algn="l">
            <a:lnSpc>
              <a:spcPct val="100000"/>
            </a:lnSpc>
          </a:pPr>
          <a:r>
            <a:rPr lang="pl-PL" sz="1800" kern="1200" dirty="0" smtClean="0">
              <a:solidFill>
                <a:schemeClr val="tx1"/>
              </a:solidFill>
            </a:rPr>
            <a:t>1) do 8 000 zł dla osób fizycznych i do 16 000 zł dla wspólnot mieszkaniowych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do zakupu i instalacji nowego kotła gazowego;</a:t>
          </a:r>
        </a:p>
        <a:p>
          <a:pPr algn="just">
            <a:lnSpc>
              <a:spcPct val="100000"/>
            </a:lnSpc>
          </a:pPr>
          <a:r>
            <a:rPr lang="pl-PL" sz="1800" kern="1200" dirty="0" smtClean="0">
              <a:solidFill>
                <a:schemeClr val="tx1"/>
              </a:solidFill>
            </a:rPr>
            <a:t>2) do 8 000 zł dla osób fizycznych do wykonania przyłączenia do sieci ciepłowniczej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w zabudowie jednorodzinnej;</a:t>
          </a:r>
        </a:p>
        <a:p>
          <a:pPr algn="just">
            <a:lnSpc>
              <a:spcPct val="100000"/>
            </a:lnSpc>
          </a:pPr>
          <a:r>
            <a:rPr lang="pl-PL" sz="1800" kern="1200" dirty="0" smtClean="0">
              <a:solidFill>
                <a:schemeClr val="tx1"/>
              </a:solidFill>
            </a:rPr>
            <a:t>3) do 20 000 zł dla wspólnot mieszkaniowych do budowy węzła cieplnego i do 4 000 zł na każdy lokal, w którym zostało zlikwidowane źródło ciepła oparte na paliwie stałym, na wykonanie instalacji wewnętrznej, w przypadku przyłączenia do sieci ciepłowniczej;</a:t>
          </a:r>
        </a:p>
        <a:p>
          <a:pPr algn="l">
            <a:lnSpc>
              <a:spcPct val="100000"/>
            </a:lnSpc>
          </a:pPr>
          <a:r>
            <a:rPr lang="pl-PL" sz="1800" kern="1200" dirty="0" smtClean="0">
              <a:solidFill>
                <a:schemeClr val="tx1"/>
              </a:solidFill>
            </a:rPr>
            <a:t>4) do 6 000 zł dla osób fizycznych i do 12 000 zł dla wspólnot mieszkaniowych do zakupu i instalacji nowego kotła olejowego lub ogrzewania elektrycznego;</a:t>
          </a:r>
        </a:p>
      </dgm:t>
    </dgm:pt>
    <dgm:pt modelId="{2B3AFEF2-70FF-497D-8BDE-FB7B1918C2D8}" type="parTrans" cxnId="{3DD14814-C735-417D-943D-358B80F7673F}">
      <dgm:prSet/>
      <dgm:spPr/>
      <dgm:t>
        <a:bodyPr/>
        <a:lstStyle/>
        <a:p>
          <a:endParaRPr lang="pl-PL"/>
        </a:p>
      </dgm:t>
    </dgm:pt>
    <dgm:pt modelId="{215A391D-2D36-4396-991C-E6423B70C9E7}" type="sibTrans" cxnId="{3DD14814-C735-417D-943D-358B80F7673F}">
      <dgm:prSet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2E03ED5-94E1-4696-8D98-513D54049A59}" type="pres">
      <dgm:prSet presAssocID="{A3D7AC66-A54A-4DAE-90D9-6D345908A60B}" presName="parentLin" presStyleCnt="0"/>
      <dgm:spPr/>
    </dgm:pt>
    <dgm:pt modelId="{D0A727DC-F9C0-46F4-9E5A-B33C92FD3C9F}" type="pres">
      <dgm:prSet presAssocID="{A3D7AC66-A54A-4DAE-90D9-6D345908A60B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62D9955C-1F1D-4665-849C-60158E7A7122}" type="pres">
      <dgm:prSet presAssocID="{A3D7AC66-A54A-4DAE-90D9-6D345908A60B}" presName="parentText" presStyleLbl="node1" presStyleIdx="0" presStyleCnt="1" custAng="0" custScaleX="133549" custScaleY="248030" custLinFactNeighborX="-49897" custLinFactNeighborY="-2944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CF4F08B-70C5-474D-AB7F-C58F271E09D8}" type="pres">
      <dgm:prSet presAssocID="{A3D7AC66-A54A-4DAE-90D9-6D345908A60B}" presName="negativeSpace" presStyleCnt="0"/>
      <dgm:spPr/>
    </dgm:pt>
    <dgm:pt modelId="{21A64F38-8166-4CBC-83A6-FE7C28E54CE0}" type="pres">
      <dgm:prSet presAssocID="{A3D7AC66-A54A-4DAE-90D9-6D345908A60B}" presName="childText" presStyleLbl="conFgAcc1" presStyleIdx="0" presStyleCnt="1" custFlipVert="1" custScaleY="24900">
        <dgm:presLayoutVars>
          <dgm:bulletEnabled val="1"/>
        </dgm:presLayoutVars>
      </dgm:prSet>
      <dgm:spPr/>
    </dgm:pt>
  </dgm:ptLst>
  <dgm:cxnLst>
    <dgm:cxn modelId="{11559963-82EB-4D15-935E-51509491EA1E}" type="presOf" srcId="{A3D7AC66-A54A-4DAE-90D9-6D345908A60B}" destId="{D0A727DC-F9C0-46F4-9E5A-B33C92FD3C9F}" srcOrd="0" destOrd="0" presId="urn:microsoft.com/office/officeart/2005/8/layout/list1"/>
    <dgm:cxn modelId="{3DD14814-C735-417D-943D-358B80F7673F}" srcId="{2D513B3B-0591-4AEC-94E9-FDB557AE0364}" destId="{A3D7AC66-A54A-4DAE-90D9-6D345908A60B}" srcOrd="0" destOrd="0" parTransId="{2B3AFEF2-70FF-497D-8BDE-FB7B1918C2D8}" sibTransId="{215A391D-2D36-4396-991C-E6423B70C9E7}"/>
    <dgm:cxn modelId="{B26D37E5-B110-4E30-ABB8-430870CF07FF}" type="presOf" srcId="{A3D7AC66-A54A-4DAE-90D9-6D345908A60B}" destId="{62D9955C-1F1D-4665-849C-60158E7A7122}" srcOrd="1" destOrd="0" presId="urn:microsoft.com/office/officeart/2005/8/layout/list1"/>
    <dgm:cxn modelId="{54141F42-1B9B-4A6C-8DC1-40FE7981187A}" type="presOf" srcId="{2D513B3B-0591-4AEC-94E9-FDB557AE0364}" destId="{30D91EB1-1600-4A31-8D58-08AB5F710F5B}" srcOrd="0" destOrd="0" presId="urn:microsoft.com/office/officeart/2005/8/layout/list1"/>
    <dgm:cxn modelId="{CB8B4BC7-274B-4959-AEFF-D04955889794}" type="presParOf" srcId="{30D91EB1-1600-4A31-8D58-08AB5F710F5B}" destId="{F2E03ED5-94E1-4696-8D98-513D54049A59}" srcOrd="0" destOrd="0" presId="urn:microsoft.com/office/officeart/2005/8/layout/list1"/>
    <dgm:cxn modelId="{B1A17778-ED46-4C31-973A-E6A37DF2A320}" type="presParOf" srcId="{F2E03ED5-94E1-4696-8D98-513D54049A59}" destId="{D0A727DC-F9C0-46F4-9E5A-B33C92FD3C9F}" srcOrd="0" destOrd="0" presId="urn:microsoft.com/office/officeart/2005/8/layout/list1"/>
    <dgm:cxn modelId="{E02A3E00-08B0-41CC-854A-C073337C3E09}" type="presParOf" srcId="{F2E03ED5-94E1-4696-8D98-513D54049A59}" destId="{62D9955C-1F1D-4665-849C-60158E7A7122}" srcOrd="1" destOrd="0" presId="urn:microsoft.com/office/officeart/2005/8/layout/list1"/>
    <dgm:cxn modelId="{63D29F96-2F1C-4462-BDA7-E7F043BE85EE}" type="presParOf" srcId="{30D91EB1-1600-4A31-8D58-08AB5F710F5B}" destId="{9CF4F08B-70C5-474D-AB7F-C58F271E09D8}" srcOrd="1" destOrd="0" presId="urn:microsoft.com/office/officeart/2005/8/layout/list1"/>
    <dgm:cxn modelId="{2495B6AD-973A-4143-BCFB-4052341B5E29}" type="presParOf" srcId="{30D91EB1-1600-4A31-8D58-08AB5F710F5B}" destId="{21A64F38-8166-4CBC-83A6-FE7C28E54CE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A3D7AC66-A54A-4DAE-90D9-6D345908A60B}">
      <dgm:prSet phldrT="[Tekst]" custT="1"/>
      <dgm:spPr/>
      <dgm:t>
        <a:bodyPr/>
        <a:lstStyle/>
        <a:p>
          <a:pPr algn="just">
            <a:lnSpc>
              <a:spcPct val="100000"/>
            </a:lnSpc>
          </a:pPr>
          <a:r>
            <a:rPr lang="pl-PL" sz="1800" dirty="0" smtClean="0">
              <a:solidFill>
                <a:schemeClr val="tx1"/>
              </a:solidFill>
            </a:rPr>
            <a:t>5) do 4 000 zł dla osób fizycznych do wykonania wewnętrznej instalacji grzewczej, celem przyłączenia do sieci ciepłowniczej, w przypadku istniejącego już w budynku węzła cieplnego;</a:t>
          </a:r>
        </a:p>
        <a:p>
          <a:pPr algn="just">
            <a:lnSpc>
              <a:spcPct val="100000"/>
            </a:lnSpc>
          </a:pPr>
          <a:r>
            <a:rPr lang="pl-PL" sz="1800" dirty="0" smtClean="0">
              <a:solidFill>
                <a:schemeClr val="tx1"/>
              </a:solidFill>
            </a:rPr>
            <a:t>6) do 5 000 zł dla osób fizycznych i do 10 000 zł dla wspólnot mieszkaniowych do zakupu </a:t>
          </a:r>
          <a:br>
            <a:rPr lang="pl-PL" sz="1800" dirty="0" smtClean="0">
              <a:solidFill>
                <a:schemeClr val="tx1"/>
              </a:solidFill>
            </a:rPr>
          </a:br>
          <a:r>
            <a:rPr lang="pl-PL" sz="1800" dirty="0" smtClean="0">
              <a:solidFill>
                <a:schemeClr val="tx1"/>
              </a:solidFill>
            </a:rPr>
            <a:t>i instalacji nowego kotła na paliwo stałe, charakteryzujący się minimalnym poziomem efektywności energetycznej i normami emisji zanieczyszczeń, które zostały określone w Rozporządzeniu Komisji (UE) 2015/1189 z 28 kwietnia 2015r. W sprawie wykonania dyrektywy Parlamentu Europejskiego i Rady 2009/125/WE w odniesieniu do wymogów dotyczących </a:t>
          </a:r>
          <a:r>
            <a:rPr lang="pl-PL" sz="1800" dirty="0" err="1" smtClean="0">
              <a:solidFill>
                <a:schemeClr val="tx1"/>
              </a:solidFill>
            </a:rPr>
            <a:t>ekoprojektu</a:t>
          </a:r>
          <a:r>
            <a:rPr lang="pl-PL" sz="1800" dirty="0" smtClean="0">
              <a:solidFill>
                <a:schemeClr val="tx1"/>
              </a:solidFill>
            </a:rPr>
            <a:t> dla kotłów na paliwo stałe;</a:t>
          </a:r>
        </a:p>
        <a:p>
          <a:pPr algn="just">
            <a:lnSpc>
              <a:spcPct val="100000"/>
            </a:lnSpc>
          </a:pPr>
          <a:r>
            <a:rPr lang="pl-PL" sz="1800" dirty="0" smtClean="0">
              <a:solidFill>
                <a:schemeClr val="tx1"/>
              </a:solidFill>
            </a:rPr>
            <a:t>7) do 10 000 zł dla osób fizycznych i do 16 000 zł dla wspólnot mieszkaniowych do zakupu </a:t>
          </a:r>
          <a:br>
            <a:rPr lang="pl-PL" sz="1800" dirty="0" smtClean="0">
              <a:solidFill>
                <a:schemeClr val="tx1"/>
              </a:solidFill>
            </a:rPr>
          </a:br>
          <a:r>
            <a:rPr lang="pl-PL" sz="1800" dirty="0" smtClean="0">
              <a:solidFill>
                <a:schemeClr val="tx1"/>
              </a:solidFill>
            </a:rPr>
            <a:t>i instalacji pompy ciepła;</a:t>
          </a:r>
        </a:p>
        <a:p>
          <a:pPr algn="just">
            <a:lnSpc>
              <a:spcPct val="100000"/>
            </a:lnSpc>
          </a:pPr>
          <a:r>
            <a:rPr lang="pl-PL" sz="1800" dirty="0" smtClean="0">
              <a:solidFill>
                <a:schemeClr val="tx1"/>
              </a:solidFill>
            </a:rPr>
            <a:t>Dofinasowanie to może łączyć się z środkami pochodzącymi z innych bezzwrotnych źródeł, jednak całkowita kwota dofinasowania nie może przekroczyć 100 % kosztów inwestycji. </a:t>
          </a:r>
          <a:endParaRPr lang="pl-PL" sz="1800" dirty="0">
            <a:solidFill>
              <a:schemeClr val="tx1"/>
            </a:solidFill>
          </a:endParaRPr>
        </a:p>
      </dgm:t>
    </dgm:pt>
    <dgm:pt modelId="{2B3AFEF2-70FF-497D-8BDE-FB7B1918C2D8}" type="parTrans" cxnId="{3DD14814-C735-417D-943D-358B80F7673F}">
      <dgm:prSet/>
      <dgm:spPr/>
      <dgm:t>
        <a:bodyPr/>
        <a:lstStyle/>
        <a:p>
          <a:endParaRPr lang="pl-PL"/>
        </a:p>
      </dgm:t>
    </dgm:pt>
    <dgm:pt modelId="{215A391D-2D36-4396-991C-E6423B70C9E7}" type="sibTrans" cxnId="{3DD14814-C735-417D-943D-358B80F7673F}">
      <dgm:prSet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2E03ED5-94E1-4696-8D98-513D54049A59}" type="pres">
      <dgm:prSet presAssocID="{A3D7AC66-A54A-4DAE-90D9-6D345908A60B}" presName="parentLin" presStyleCnt="0"/>
      <dgm:spPr/>
    </dgm:pt>
    <dgm:pt modelId="{D0A727DC-F9C0-46F4-9E5A-B33C92FD3C9F}" type="pres">
      <dgm:prSet presAssocID="{A3D7AC66-A54A-4DAE-90D9-6D345908A60B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62D9955C-1F1D-4665-849C-60158E7A7122}" type="pres">
      <dgm:prSet presAssocID="{A3D7AC66-A54A-4DAE-90D9-6D345908A60B}" presName="parentText" presStyleLbl="node1" presStyleIdx="0" presStyleCnt="1" custScaleX="189981" custScaleY="735280" custLinFactX="-760" custLinFactNeighborX="-100000" custLinFactNeighborY="-281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CF4F08B-70C5-474D-AB7F-C58F271E09D8}" type="pres">
      <dgm:prSet presAssocID="{A3D7AC66-A54A-4DAE-90D9-6D345908A60B}" presName="negativeSpace" presStyleCnt="0"/>
      <dgm:spPr/>
    </dgm:pt>
    <dgm:pt modelId="{21A64F38-8166-4CBC-83A6-FE7C28E54CE0}" type="pres">
      <dgm:prSet presAssocID="{A3D7AC66-A54A-4DAE-90D9-6D345908A60B}" presName="childText" presStyleLbl="conFgAcc1" presStyleIdx="0" presStyleCnt="1" custFlipVert="1" custScaleY="24900">
        <dgm:presLayoutVars>
          <dgm:bulletEnabled val="1"/>
        </dgm:presLayoutVars>
      </dgm:prSet>
      <dgm:spPr/>
    </dgm:pt>
  </dgm:ptLst>
  <dgm:cxnLst>
    <dgm:cxn modelId="{6178957C-8BED-4971-9EF9-231424DED089}" type="presOf" srcId="{2D513B3B-0591-4AEC-94E9-FDB557AE0364}" destId="{30D91EB1-1600-4A31-8D58-08AB5F710F5B}" srcOrd="0" destOrd="0" presId="urn:microsoft.com/office/officeart/2005/8/layout/list1"/>
    <dgm:cxn modelId="{3DD14814-C735-417D-943D-358B80F7673F}" srcId="{2D513B3B-0591-4AEC-94E9-FDB557AE0364}" destId="{A3D7AC66-A54A-4DAE-90D9-6D345908A60B}" srcOrd="0" destOrd="0" parTransId="{2B3AFEF2-70FF-497D-8BDE-FB7B1918C2D8}" sibTransId="{215A391D-2D36-4396-991C-E6423B70C9E7}"/>
    <dgm:cxn modelId="{80AE4DB3-BF98-400B-9C18-8AD6A1F89661}" type="presOf" srcId="{A3D7AC66-A54A-4DAE-90D9-6D345908A60B}" destId="{D0A727DC-F9C0-46F4-9E5A-B33C92FD3C9F}" srcOrd="0" destOrd="0" presId="urn:microsoft.com/office/officeart/2005/8/layout/list1"/>
    <dgm:cxn modelId="{FACCB740-BA1F-4E11-AF6D-44D98F0D6BCC}" type="presOf" srcId="{A3D7AC66-A54A-4DAE-90D9-6D345908A60B}" destId="{62D9955C-1F1D-4665-849C-60158E7A7122}" srcOrd="1" destOrd="0" presId="urn:microsoft.com/office/officeart/2005/8/layout/list1"/>
    <dgm:cxn modelId="{4009D738-F2B4-4E62-86D3-9CFB0146D1DA}" type="presParOf" srcId="{30D91EB1-1600-4A31-8D58-08AB5F710F5B}" destId="{F2E03ED5-94E1-4696-8D98-513D54049A59}" srcOrd="0" destOrd="0" presId="urn:microsoft.com/office/officeart/2005/8/layout/list1"/>
    <dgm:cxn modelId="{8ED68774-5A30-4C08-9561-8C9AD15B0E90}" type="presParOf" srcId="{F2E03ED5-94E1-4696-8D98-513D54049A59}" destId="{D0A727DC-F9C0-46F4-9E5A-B33C92FD3C9F}" srcOrd="0" destOrd="0" presId="urn:microsoft.com/office/officeart/2005/8/layout/list1"/>
    <dgm:cxn modelId="{898D3B95-6874-4C8C-B5F2-85BACA57025A}" type="presParOf" srcId="{F2E03ED5-94E1-4696-8D98-513D54049A59}" destId="{62D9955C-1F1D-4665-849C-60158E7A7122}" srcOrd="1" destOrd="0" presId="urn:microsoft.com/office/officeart/2005/8/layout/list1"/>
    <dgm:cxn modelId="{0D756BF1-199B-44CE-8D6C-5EB1C9B6A8D1}" type="presParOf" srcId="{30D91EB1-1600-4A31-8D58-08AB5F710F5B}" destId="{9CF4F08B-70C5-474D-AB7F-C58F271E09D8}" srcOrd="1" destOrd="0" presId="urn:microsoft.com/office/officeart/2005/8/layout/list1"/>
    <dgm:cxn modelId="{C167EADD-F45F-4E31-8DBD-1BE845D4B478}" type="presParOf" srcId="{30D91EB1-1600-4A31-8D58-08AB5F710F5B}" destId="{21A64F38-8166-4CBC-83A6-FE7C28E54CE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8AA3CC-076B-42A3-952C-32A4B0A20F39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61B55BE7-872E-4647-9759-DCE4CC431AB2}">
      <dgm:prSet phldrT="[Tekst]" custT="1"/>
      <dgm:spPr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algn="just"/>
          <a:endParaRPr lang="pl-PL" sz="1400" dirty="0" smtClean="0">
            <a:solidFill>
              <a:schemeClr val="tx1"/>
            </a:solidFill>
          </a:endParaRP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W 2017r. udzielono 264 dotacje (w tym 182 w ramach „starego regulaminu”, 82 w ramach Programu „Czyste powietrze – oddech dla Opola”, na kwotę ok. 1,4 mln. zł.). W 2018 r. udzielono 397 dotacji (w tym 105 w ramach „poprzedniego regulaminu”, 292 w ramach Programu „Czyste powietrze – oddech dla Opola”, na kwotę ok. 2,5 mln zł</a:t>
          </a:r>
          <a:r>
            <a:rPr lang="pl-PL" sz="1400" dirty="0" smtClean="0">
              <a:solidFill>
                <a:schemeClr val="tx1"/>
              </a:solidFill>
            </a:rPr>
            <a:t>.). W 2019 r. udzielono 338 dotacji w ramach Programu „Czyste powietrze – oddech dla Opola”, na kwotę ok. 2,25 mln zł.</a:t>
          </a:r>
          <a:endParaRPr lang="pl-PL" sz="1400" dirty="0" smtClean="0">
            <a:solidFill>
              <a:schemeClr val="tx1"/>
            </a:solidFill>
          </a:endParaRP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Ponadto w Wieloletniej Prognozie Finansowej łączna wartość zadania „Program czyste powietrze - oddech dla Opola</a:t>
          </a:r>
          <a:br>
            <a:rPr lang="pl-PL" sz="1400" dirty="0" smtClean="0">
              <a:solidFill>
                <a:schemeClr val="tx1"/>
              </a:solidFill>
            </a:rPr>
          </a:br>
          <a:r>
            <a:rPr lang="pl-PL" sz="1400" dirty="0" smtClean="0">
              <a:solidFill>
                <a:schemeClr val="tx1"/>
              </a:solidFill>
            </a:rPr>
            <a:t>- dotacje celowe" wynosi 13 250 000,39 zł tj.: 2018r. – 2 494 754,25 zł; 2019r.- 2 248 854,14 zł; 2020r. - 3 000 000,00 zł; 2021r. – 2 000 000 ,00 zł; 2022r. - 2 000 000,00 zł; 2023r.- 1 503 392,00zł. </a:t>
          </a:r>
        </a:p>
      </dgm:t>
    </dgm:pt>
    <dgm:pt modelId="{A87AA7EB-DCA7-4A61-A79F-9933D753EF9C}" type="parTrans" cxnId="{31F2E3E7-950F-46F4-B934-C6D578B4F646}">
      <dgm:prSet/>
      <dgm:spPr/>
      <dgm:t>
        <a:bodyPr/>
        <a:lstStyle/>
        <a:p>
          <a:endParaRPr lang="pl-PL"/>
        </a:p>
      </dgm:t>
    </dgm:pt>
    <dgm:pt modelId="{A99A89C0-3E10-4658-982C-5DECEE8E3785}" type="sibTrans" cxnId="{31F2E3E7-950F-46F4-B934-C6D578B4F646}">
      <dgm:prSet/>
      <dgm:spPr/>
      <dgm:t>
        <a:bodyPr/>
        <a:lstStyle/>
        <a:p>
          <a:endParaRPr lang="pl-PL"/>
        </a:p>
      </dgm:t>
    </dgm:pt>
    <dgm:pt modelId="{DA679F26-01E1-48A6-81F3-CD90A3673EE8}">
      <dgm:prSet phldrT="[Tekst]" custT="1"/>
      <dgm:spPr/>
      <dgm:t>
        <a:bodyPr/>
        <a:lstStyle/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Miasto od 2011r. do 2019r. przyznało już łącznie 1 557 dotacji, w tym: 1 527 </a:t>
          </a:r>
          <a:r>
            <a:rPr lang="pl-PL" sz="1400" dirty="0" smtClean="0">
              <a:solidFill>
                <a:schemeClr val="tx1"/>
              </a:solidFill>
            </a:rPr>
            <a:t>dotacji </a:t>
          </a:r>
          <a:r>
            <a:rPr lang="pl-PL" sz="1400" dirty="0" smtClean="0">
              <a:solidFill>
                <a:schemeClr val="tx1"/>
              </a:solidFill>
            </a:rPr>
            <a:t>osobom fizycznym i 28 dotacji wspólnotom mieszkaniowym na łączną kwotę 7 746 401,88 zł, z czego: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• 1292 na zmianę sposobu ogrzewania;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• 136 na zakup i montaż kolektorów słonecznych;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• 59 na ekologiczne ogrzewanie w nowo wybudowanych obiektach;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• 70 na zakup i montaż pomp ciepła (w tym 7 pomp gruntowych).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Łącznie w latach 2000-2019 udzielono 2 890 dotacji na zmianę sposobu ogrzewania. </a:t>
          </a:r>
        </a:p>
        <a:p>
          <a:pPr algn="just">
            <a:lnSpc>
              <a:spcPct val="100000"/>
            </a:lnSpc>
          </a:pPr>
          <a:r>
            <a:rPr lang="pl-PL" sz="1400" dirty="0" smtClean="0">
              <a:solidFill>
                <a:schemeClr val="tx1"/>
              </a:solidFill>
            </a:rPr>
            <a:t>Koszt udzielonych od 2000r. dotacji stanowi kwotę ok. 10 307 000 zł.</a:t>
          </a:r>
        </a:p>
      </dgm:t>
    </dgm:pt>
    <dgm:pt modelId="{40236CCF-1713-4461-8DA4-D635A4C18F3B}" type="sibTrans" cxnId="{C843B774-8965-40F4-A856-BA037D8405DF}">
      <dgm:prSet/>
      <dgm:spPr/>
      <dgm:t>
        <a:bodyPr/>
        <a:lstStyle/>
        <a:p>
          <a:endParaRPr lang="pl-PL"/>
        </a:p>
      </dgm:t>
    </dgm:pt>
    <dgm:pt modelId="{CD6F0D54-73FB-4442-9459-180E6D6B8E87}" type="parTrans" cxnId="{C843B774-8965-40F4-A856-BA037D8405DF}">
      <dgm:prSet/>
      <dgm:spPr/>
      <dgm:t>
        <a:bodyPr/>
        <a:lstStyle/>
        <a:p>
          <a:endParaRPr lang="pl-PL"/>
        </a:p>
      </dgm:t>
    </dgm:pt>
    <dgm:pt modelId="{0F3EC562-1E08-4A7B-ADCA-23AC59F74F30}" type="pres">
      <dgm:prSet presAssocID="{CE8AA3CC-076B-42A3-952C-32A4B0A20F3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58A4F41E-5CC4-4E89-AB49-BA358026E36C}" type="pres">
      <dgm:prSet presAssocID="{CE8AA3CC-076B-42A3-952C-32A4B0A20F39}" presName="Name1" presStyleCnt="0"/>
      <dgm:spPr/>
      <dgm:t>
        <a:bodyPr/>
        <a:lstStyle/>
        <a:p>
          <a:endParaRPr lang="pl-PL"/>
        </a:p>
      </dgm:t>
    </dgm:pt>
    <dgm:pt modelId="{0B29E779-DE8B-4E1B-A5A4-C4ABA1BE9ACB}" type="pres">
      <dgm:prSet presAssocID="{CE8AA3CC-076B-42A3-952C-32A4B0A20F39}" presName="cycle" presStyleCnt="0"/>
      <dgm:spPr/>
      <dgm:t>
        <a:bodyPr/>
        <a:lstStyle/>
        <a:p>
          <a:endParaRPr lang="pl-PL"/>
        </a:p>
      </dgm:t>
    </dgm:pt>
    <dgm:pt modelId="{2E01D336-954D-4737-B63F-FF3BA8DB9837}" type="pres">
      <dgm:prSet presAssocID="{CE8AA3CC-076B-42A3-952C-32A4B0A20F39}" presName="srcNode" presStyleLbl="node1" presStyleIdx="0" presStyleCnt="2"/>
      <dgm:spPr/>
      <dgm:t>
        <a:bodyPr/>
        <a:lstStyle/>
        <a:p>
          <a:endParaRPr lang="pl-PL"/>
        </a:p>
      </dgm:t>
    </dgm:pt>
    <dgm:pt modelId="{01ACF019-0725-4DE8-A7B8-E5FD599F189C}" type="pres">
      <dgm:prSet presAssocID="{CE8AA3CC-076B-42A3-952C-32A4B0A20F39}" presName="conn" presStyleLbl="parChTrans1D2" presStyleIdx="0" presStyleCnt="1"/>
      <dgm:spPr/>
      <dgm:t>
        <a:bodyPr/>
        <a:lstStyle/>
        <a:p>
          <a:endParaRPr lang="pl-PL"/>
        </a:p>
      </dgm:t>
    </dgm:pt>
    <dgm:pt modelId="{E9111A9A-337E-43DA-81D1-E201D9D86010}" type="pres">
      <dgm:prSet presAssocID="{CE8AA3CC-076B-42A3-952C-32A4B0A20F39}" presName="extraNode" presStyleLbl="node1" presStyleIdx="0" presStyleCnt="2"/>
      <dgm:spPr/>
      <dgm:t>
        <a:bodyPr/>
        <a:lstStyle/>
        <a:p>
          <a:endParaRPr lang="pl-PL"/>
        </a:p>
      </dgm:t>
    </dgm:pt>
    <dgm:pt modelId="{E09E7B00-DF41-4A6C-9557-A9D0B4D0B383}" type="pres">
      <dgm:prSet presAssocID="{CE8AA3CC-076B-42A3-952C-32A4B0A20F39}" presName="dstNode" presStyleLbl="node1" presStyleIdx="0" presStyleCnt="2"/>
      <dgm:spPr/>
      <dgm:t>
        <a:bodyPr/>
        <a:lstStyle/>
        <a:p>
          <a:endParaRPr lang="pl-PL"/>
        </a:p>
      </dgm:t>
    </dgm:pt>
    <dgm:pt modelId="{70C628AD-EEFB-4417-9570-74F19AABA8E4}" type="pres">
      <dgm:prSet presAssocID="{DA679F26-01E1-48A6-81F3-CD90A3673EE8}" presName="text_1" presStyleLbl="node1" presStyleIdx="0" presStyleCnt="2" custScaleX="100142" custScaleY="193676" custLinFactNeighborX="-2855" custLinFactNeighborY="-985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9978B4-1A79-482E-97A7-55AC68D2AB30}" type="pres">
      <dgm:prSet presAssocID="{DA679F26-01E1-48A6-81F3-CD90A3673EE8}" presName="accent_1" presStyleCnt="0"/>
      <dgm:spPr/>
      <dgm:t>
        <a:bodyPr/>
        <a:lstStyle/>
        <a:p>
          <a:endParaRPr lang="pl-PL"/>
        </a:p>
      </dgm:t>
    </dgm:pt>
    <dgm:pt modelId="{6DD23372-BADC-4DEA-BDAA-FD18254998C2}" type="pres">
      <dgm:prSet presAssocID="{DA679F26-01E1-48A6-81F3-CD90A3673EE8}" presName="accentRepeatNode" presStyleLbl="solidFgAcc1" presStyleIdx="0" presStyleCnt="2" custScaleX="85633" custScaleY="8635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l-PL"/>
        </a:p>
      </dgm:t>
    </dgm:pt>
    <dgm:pt modelId="{7357980F-57B8-444F-ABE0-BA57FAFA5D26}" type="pres">
      <dgm:prSet presAssocID="{61B55BE7-872E-4647-9759-DCE4CC431AB2}" presName="text_2" presStyleLbl="node1" presStyleIdx="1" presStyleCnt="2" custScaleX="100218" custScaleY="139465" custLinFactNeighborX="-2759" custLinFactNeighborY="2075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2A8C93-13DD-4C62-B10F-534CEE8537C4}" type="pres">
      <dgm:prSet presAssocID="{61B55BE7-872E-4647-9759-DCE4CC431AB2}" presName="accent_2" presStyleCnt="0"/>
      <dgm:spPr/>
      <dgm:t>
        <a:bodyPr/>
        <a:lstStyle/>
        <a:p>
          <a:endParaRPr lang="pl-PL"/>
        </a:p>
      </dgm:t>
    </dgm:pt>
    <dgm:pt modelId="{0447DDD3-2F53-4C30-871E-6FA691DD054A}" type="pres">
      <dgm:prSet presAssocID="{61B55BE7-872E-4647-9759-DCE4CC431AB2}" presName="accentRepeatNode" presStyleLbl="solidFgAcc1" presStyleIdx="1" presStyleCnt="2" custScaleX="92004" custScaleY="91111" custLinFactNeighborX="-6986" custLinFactNeighborY="1552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l-PL"/>
        </a:p>
      </dgm:t>
    </dgm:pt>
  </dgm:ptLst>
  <dgm:cxnLst>
    <dgm:cxn modelId="{93DA57A8-6EDC-47CA-A7A4-180A5B93FC32}" type="presOf" srcId="{61B55BE7-872E-4647-9759-DCE4CC431AB2}" destId="{7357980F-57B8-444F-ABE0-BA57FAFA5D26}" srcOrd="0" destOrd="0" presId="urn:microsoft.com/office/officeart/2008/layout/VerticalCurvedList"/>
    <dgm:cxn modelId="{C843B774-8965-40F4-A856-BA037D8405DF}" srcId="{CE8AA3CC-076B-42A3-952C-32A4B0A20F39}" destId="{DA679F26-01E1-48A6-81F3-CD90A3673EE8}" srcOrd="0" destOrd="0" parTransId="{CD6F0D54-73FB-4442-9459-180E6D6B8E87}" sibTransId="{40236CCF-1713-4461-8DA4-D635A4C18F3B}"/>
    <dgm:cxn modelId="{22C478BC-5B1B-4884-8981-B88EBAE1A89D}" type="presOf" srcId="{CE8AA3CC-076B-42A3-952C-32A4B0A20F39}" destId="{0F3EC562-1E08-4A7B-ADCA-23AC59F74F30}" srcOrd="0" destOrd="0" presId="urn:microsoft.com/office/officeart/2008/layout/VerticalCurvedList"/>
    <dgm:cxn modelId="{31F2E3E7-950F-46F4-B934-C6D578B4F646}" srcId="{CE8AA3CC-076B-42A3-952C-32A4B0A20F39}" destId="{61B55BE7-872E-4647-9759-DCE4CC431AB2}" srcOrd="1" destOrd="0" parTransId="{A87AA7EB-DCA7-4A61-A79F-9933D753EF9C}" sibTransId="{A99A89C0-3E10-4658-982C-5DECEE8E3785}"/>
    <dgm:cxn modelId="{5A28E0F4-C027-49AA-B88B-7B06CB12F6ED}" type="presOf" srcId="{40236CCF-1713-4461-8DA4-D635A4C18F3B}" destId="{01ACF019-0725-4DE8-A7B8-E5FD599F189C}" srcOrd="0" destOrd="0" presId="urn:microsoft.com/office/officeart/2008/layout/VerticalCurvedList"/>
    <dgm:cxn modelId="{A9D7FE34-A593-4F62-B696-0306310F9C37}" type="presOf" srcId="{DA679F26-01E1-48A6-81F3-CD90A3673EE8}" destId="{70C628AD-EEFB-4417-9570-74F19AABA8E4}" srcOrd="0" destOrd="0" presId="urn:microsoft.com/office/officeart/2008/layout/VerticalCurvedList"/>
    <dgm:cxn modelId="{44ECDD3B-CF4F-4504-9B5A-2C172CB14A75}" type="presParOf" srcId="{0F3EC562-1E08-4A7B-ADCA-23AC59F74F30}" destId="{58A4F41E-5CC4-4E89-AB49-BA358026E36C}" srcOrd="0" destOrd="0" presId="urn:microsoft.com/office/officeart/2008/layout/VerticalCurvedList"/>
    <dgm:cxn modelId="{57F4A439-C92A-4B06-AC46-7A2056645FD2}" type="presParOf" srcId="{58A4F41E-5CC4-4E89-AB49-BA358026E36C}" destId="{0B29E779-DE8B-4E1B-A5A4-C4ABA1BE9ACB}" srcOrd="0" destOrd="0" presId="urn:microsoft.com/office/officeart/2008/layout/VerticalCurvedList"/>
    <dgm:cxn modelId="{5345149D-5A82-46F3-A133-4E7FE2DCE7CF}" type="presParOf" srcId="{0B29E779-DE8B-4E1B-A5A4-C4ABA1BE9ACB}" destId="{2E01D336-954D-4737-B63F-FF3BA8DB9837}" srcOrd="0" destOrd="0" presId="urn:microsoft.com/office/officeart/2008/layout/VerticalCurvedList"/>
    <dgm:cxn modelId="{72123ACB-723A-4418-90C5-14797C04DC93}" type="presParOf" srcId="{0B29E779-DE8B-4E1B-A5A4-C4ABA1BE9ACB}" destId="{01ACF019-0725-4DE8-A7B8-E5FD599F189C}" srcOrd="1" destOrd="0" presId="urn:microsoft.com/office/officeart/2008/layout/VerticalCurvedList"/>
    <dgm:cxn modelId="{3AD26EA0-065E-48A2-A545-4A77D87BA564}" type="presParOf" srcId="{0B29E779-DE8B-4E1B-A5A4-C4ABA1BE9ACB}" destId="{E9111A9A-337E-43DA-81D1-E201D9D86010}" srcOrd="2" destOrd="0" presId="urn:microsoft.com/office/officeart/2008/layout/VerticalCurvedList"/>
    <dgm:cxn modelId="{12B1B181-1494-4B8D-97F0-3D56D1B63B54}" type="presParOf" srcId="{0B29E779-DE8B-4E1B-A5A4-C4ABA1BE9ACB}" destId="{E09E7B00-DF41-4A6C-9557-A9D0B4D0B383}" srcOrd="3" destOrd="0" presId="urn:microsoft.com/office/officeart/2008/layout/VerticalCurvedList"/>
    <dgm:cxn modelId="{7EF1D312-39E1-4F91-B13D-EDC423A1FBF1}" type="presParOf" srcId="{58A4F41E-5CC4-4E89-AB49-BA358026E36C}" destId="{70C628AD-EEFB-4417-9570-74F19AABA8E4}" srcOrd="1" destOrd="0" presId="urn:microsoft.com/office/officeart/2008/layout/VerticalCurvedList"/>
    <dgm:cxn modelId="{0AD62C3D-513A-4AA0-901A-174FD42FBA84}" type="presParOf" srcId="{58A4F41E-5CC4-4E89-AB49-BA358026E36C}" destId="{CD9978B4-1A79-482E-97A7-55AC68D2AB30}" srcOrd="2" destOrd="0" presId="urn:microsoft.com/office/officeart/2008/layout/VerticalCurvedList"/>
    <dgm:cxn modelId="{E79BE984-DF16-4DBC-8543-B993BDB62971}" type="presParOf" srcId="{CD9978B4-1A79-482E-97A7-55AC68D2AB30}" destId="{6DD23372-BADC-4DEA-BDAA-FD18254998C2}" srcOrd="0" destOrd="0" presId="urn:microsoft.com/office/officeart/2008/layout/VerticalCurvedList"/>
    <dgm:cxn modelId="{DD30F00A-CDEC-4608-A629-EB4435F61426}" type="presParOf" srcId="{58A4F41E-5CC4-4E89-AB49-BA358026E36C}" destId="{7357980F-57B8-444F-ABE0-BA57FAFA5D26}" srcOrd="3" destOrd="0" presId="urn:microsoft.com/office/officeart/2008/layout/VerticalCurvedList"/>
    <dgm:cxn modelId="{F70E4E2D-9AFA-451D-B137-22F4196B48AA}" type="presParOf" srcId="{58A4F41E-5CC4-4E89-AB49-BA358026E36C}" destId="{142A8C93-13DD-4C62-B10F-534CEE8537C4}" srcOrd="4" destOrd="0" presId="urn:microsoft.com/office/officeart/2008/layout/VerticalCurvedList"/>
    <dgm:cxn modelId="{FDD089BC-5665-4006-ACE5-1CF77FBA0C93}" type="presParOf" srcId="{142A8C93-13DD-4C62-B10F-534CEE8537C4}" destId="{0447DDD3-2F53-4C30-871E-6FA691DD054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101001E6-18C4-4B1A-B224-46B8A16F470C}" type="presOf" srcId="{2D513B3B-0591-4AEC-94E9-FDB557AE0364}" destId="{30D91EB1-1600-4A31-8D58-08AB5F710F5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8AA3CC-076B-42A3-952C-32A4B0A20F39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61B55BE7-872E-4647-9759-DCE4CC431AB2}">
      <dgm:prSet phldrT="[Tekst]" custT="1"/>
      <dgm:spPr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algn="just"/>
          <a:endParaRPr lang="pl-PL" sz="1400" dirty="0" smtClean="0">
            <a:solidFill>
              <a:schemeClr val="tx1"/>
            </a:solidFill>
          </a:endParaRP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W 2019r. w ramach Programu, 338 Beneficjentów, (3 wspólnoty mieszkaniowe i 335 osób fizycznych), złożyło wnioski rozliczające R1 na potwierdzenie wykonania zadania z zakresu ochrony środowiska, z czego jest: </a:t>
          </a: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• 307 na zmianę sposobu ogrzewania na kwotę 2 046 300,07 zł;</a:t>
          </a: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• 29 na ekologiczne ogrzewanie w nowo wybudowanych obiektach na kwotę 194 554,07 zł;</a:t>
          </a: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• 2 na instalację kolektorów słonecznych lub pomp ciepła do podgrzewania wody użytkowej i/lub jako instalacji wspomagających system centralnego ogrzewania na kwotę  8 000,00 zł.</a:t>
          </a:r>
        </a:p>
        <a:p>
          <a:pPr algn="just"/>
          <a:r>
            <a:rPr lang="pl-PL" sz="1400" dirty="0" smtClean="0">
              <a:solidFill>
                <a:schemeClr val="tx1"/>
              </a:solidFill>
            </a:rPr>
            <a:t>W 2019 roku zostało wypłacone dofinansowanie na zrealizowane inwestycje na zmianę sposobu ogrzewania bądź zakup nowego proekologicznego systemu ogrzewania z budżetu Miasta Opola 338 Beneficjentom w łącznej kwocie 2 248 854,14 zł.</a:t>
          </a:r>
        </a:p>
        <a:p>
          <a:pPr algn="just"/>
          <a:endParaRPr lang="pl-PL" sz="1400" dirty="0">
            <a:solidFill>
              <a:schemeClr val="tx1"/>
            </a:solidFill>
          </a:endParaRPr>
        </a:p>
      </dgm:t>
    </dgm:pt>
    <dgm:pt modelId="{A87AA7EB-DCA7-4A61-A79F-9933D753EF9C}" type="parTrans" cxnId="{31F2E3E7-950F-46F4-B934-C6D578B4F646}">
      <dgm:prSet/>
      <dgm:spPr/>
      <dgm:t>
        <a:bodyPr/>
        <a:lstStyle/>
        <a:p>
          <a:endParaRPr lang="pl-PL"/>
        </a:p>
      </dgm:t>
    </dgm:pt>
    <dgm:pt modelId="{A99A89C0-3E10-4658-982C-5DECEE8E3785}" type="sibTrans" cxnId="{31F2E3E7-950F-46F4-B934-C6D578B4F646}">
      <dgm:prSet/>
      <dgm:spPr/>
      <dgm:t>
        <a:bodyPr/>
        <a:lstStyle/>
        <a:p>
          <a:endParaRPr lang="pl-PL"/>
        </a:p>
      </dgm:t>
    </dgm:pt>
    <dgm:pt modelId="{DA679F26-01E1-48A6-81F3-CD90A3673EE8}">
      <dgm:prSet phldrT="[Tekst]" custT="1"/>
      <dgm:spPr/>
      <dgm:t>
        <a:bodyPr/>
        <a:lstStyle/>
        <a:p>
          <a:pPr algn="just" rtl="0"/>
          <a:r>
            <a:rPr lang="pl-PL" sz="1400" dirty="0" smtClean="0">
              <a:solidFill>
                <a:schemeClr val="tx1"/>
              </a:solidFill>
            </a:rPr>
            <a:t>W roku 2019 wpłynęło 448 wniosków o udzielenie dotacji na łączną kwotę 3 079 000,00 zł. </a:t>
          </a:r>
          <a:r>
            <a:rPr lang="cs-CZ" sz="1400" dirty="0" smtClean="0">
              <a:solidFill>
                <a:schemeClr val="tx1"/>
              </a:solidFill>
            </a:rPr>
            <a:t>na podstawie których zawarto 393 umowy dotacji. </a:t>
          </a:r>
        </a:p>
        <a:p>
          <a:pPr algn="just" rtl="0"/>
          <a:r>
            <a:rPr lang="pl-PL" sz="1400" dirty="0" smtClean="0">
              <a:solidFill>
                <a:schemeClr val="tx1"/>
              </a:solidFill>
            </a:rPr>
            <a:t>110 wnioskodawców złożyło rezygnację bądź otrzymało negatywną ocenę komisji ds. oceny wniosków o udzielenie dotacji celowych lub też nie złożyło wniosków rozliczających na potwierdzenie wykonania inwestycji. </a:t>
          </a:r>
        </a:p>
      </dgm:t>
    </dgm:pt>
    <dgm:pt modelId="{40236CCF-1713-4461-8DA4-D635A4C18F3B}" type="sibTrans" cxnId="{C843B774-8965-40F4-A856-BA037D8405DF}">
      <dgm:prSet/>
      <dgm:spPr/>
      <dgm:t>
        <a:bodyPr/>
        <a:lstStyle/>
        <a:p>
          <a:endParaRPr lang="pl-PL"/>
        </a:p>
      </dgm:t>
    </dgm:pt>
    <dgm:pt modelId="{CD6F0D54-73FB-4442-9459-180E6D6B8E87}" type="parTrans" cxnId="{C843B774-8965-40F4-A856-BA037D8405DF}">
      <dgm:prSet/>
      <dgm:spPr/>
      <dgm:t>
        <a:bodyPr/>
        <a:lstStyle/>
        <a:p>
          <a:endParaRPr lang="pl-PL"/>
        </a:p>
      </dgm:t>
    </dgm:pt>
    <dgm:pt modelId="{0F3EC562-1E08-4A7B-ADCA-23AC59F74F30}" type="pres">
      <dgm:prSet presAssocID="{CE8AA3CC-076B-42A3-952C-32A4B0A20F3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58A4F41E-5CC4-4E89-AB49-BA358026E36C}" type="pres">
      <dgm:prSet presAssocID="{CE8AA3CC-076B-42A3-952C-32A4B0A20F39}" presName="Name1" presStyleCnt="0"/>
      <dgm:spPr/>
      <dgm:t>
        <a:bodyPr/>
        <a:lstStyle/>
        <a:p>
          <a:endParaRPr lang="pl-PL"/>
        </a:p>
      </dgm:t>
    </dgm:pt>
    <dgm:pt modelId="{0B29E779-DE8B-4E1B-A5A4-C4ABA1BE9ACB}" type="pres">
      <dgm:prSet presAssocID="{CE8AA3CC-076B-42A3-952C-32A4B0A20F39}" presName="cycle" presStyleCnt="0"/>
      <dgm:spPr/>
      <dgm:t>
        <a:bodyPr/>
        <a:lstStyle/>
        <a:p>
          <a:endParaRPr lang="pl-PL"/>
        </a:p>
      </dgm:t>
    </dgm:pt>
    <dgm:pt modelId="{2E01D336-954D-4737-B63F-FF3BA8DB9837}" type="pres">
      <dgm:prSet presAssocID="{CE8AA3CC-076B-42A3-952C-32A4B0A20F39}" presName="srcNode" presStyleLbl="node1" presStyleIdx="0" presStyleCnt="2"/>
      <dgm:spPr/>
      <dgm:t>
        <a:bodyPr/>
        <a:lstStyle/>
        <a:p>
          <a:endParaRPr lang="pl-PL"/>
        </a:p>
      </dgm:t>
    </dgm:pt>
    <dgm:pt modelId="{01ACF019-0725-4DE8-A7B8-E5FD599F189C}" type="pres">
      <dgm:prSet presAssocID="{CE8AA3CC-076B-42A3-952C-32A4B0A20F39}" presName="conn" presStyleLbl="parChTrans1D2" presStyleIdx="0" presStyleCnt="1"/>
      <dgm:spPr/>
      <dgm:t>
        <a:bodyPr/>
        <a:lstStyle/>
        <a:p>
          <a:endParaRPr lang="pl-PL"/>
        </a:p>
      </dgm:t>
    </dgm:pt>
    <dgm:pt modelId="{E9111A9A-337E-43DA-81D1-E201D9D86010}" type="pres">
      <dgm:prSet presAssocID="{CE8AA3CC-076B-42A3-952C-32A4B0A20F39}" presName="extraNode" presStyleLbl="node1" presStyleIdx="0" presStyleCnt="2"/>
      <dgm:spPr/>
      <dgm:t>
        <a:bodyPr/>
        <a:lstStyle/>
        <a:p>
          <a:endParaRPr lang="pl-PL"/>
        </a:p>
      </dgm:t>
    </dgm:pt>
    <dgm:pt modelId="{E09E7B00-DF41-4A6C-9557-A9D0B4D0B383}" type="pres">
      <dgm:prSet presAssocID="{CE8AA3CC-076B-42A3-952C-32A4B0A20F39}" presName="dstNode" presStyleLbl="node1" presStyleIdx="0" presStyleCnt="2"/>
      <dgm:spPr/>
      <dgm:t>
        <a:bodyPr/>
        <a:lstStyle/>
        <a:p>
          <a:endParaRPr lang="pl-PL"/>
        </a:p>
      </dgm:t>
    </dgm:pt>
    <dgm:pt modelId="{70C628AD-EEFB-4417-9570-74F19AABA8E4}" type="pres">
      <dgm:prSet presAssocID="{DA679F26-01E1-48A6-81F3-CD90A3673EE8}" presName="text_1" presStyleLbl="node1" presStyleIdx="0" presStyleCnt="2" custScaleX="100248" custScaleY="178136" custLinFactNeighborX="-2855" custLinFactNeighborY="-985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9978B4-1A79-482E-97A7-55AC68D2AB30}" type="pres">
      <dgm:prSet presAssocID="{DA679F26-01E1-48A6-81F3-CD90A3673EE8}" presName="accent_1" presStyleCnt="0"/>
      <dgm:spPr/>
      <dgm:t>
        <a:bodyPr/>
        <a:lstStyle/>
        <a:p>
          <a:endParaRPr lang="pl-PL"/>
        </a:p>
      </dgm:t>
    </dgm:pt>
    <dgm:pt modelId="{6DD23372-BADC-4DEA-BDAA-FD18254998C2}" type="pres">
      <dgm:prSet presAssocID="{DA679F26-01E1-48A6-81F3-CD90A3673EE8}" presName="accentRepeatNode" presStyleLbl="solidFgAcc1" presStyleIdx="0" presStyleCnt="2" custScaleX="85633" custScaleY="8635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l-PL"/>
        </a:p>
      </dgm:t>
    </dgm:pt>
    <dgm:pt modelId="{7357980F-57B8-444F-ABE0-BA57FAFA5D26}" type="pres">
      <dgm:prSet presAssocID="{61B55BE7-872E-4647-9759-DCE4CC431AB2}" presName="text_2" presStyleLbl="node1" presStyleIdx="1" presStyleCnt="2" custScaleX="100173" custScaleY="167232" custLinFactNeighborX="-2759" custLinFactNeighborY="2075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42A8C93-13DD-4C62-B10F-534CEE8537C4}" type="pres">
      <dgm:prSet presAssocID="{61B55BE7-872E-4647-9759-DCE4CC431AB2}" presName="accent_2" presStyleCnt="0"/>
      <dgm:spPr/>
      <dgm:t>
        <a:bodyPr/>
        <a:lstStyle/>
        <a:p>
          <a:endParaRPr lang="pl-PL"/>
        </a:p>
      </dgm:t>
    </dgm:pt>
    <dgm:pt modelId="{0447DDD3-2F53-4C30-871E-6FA691DD054A}" type="pres">
      <dgm:prSet presAssocID="{61B55BE7-872E-4647-9759-DCE4CC431AB2}" presName="accentRepeatNode" presStyleLbl="solidFgAcc1" presStyleIdx="1" presStyleCnt="2" custScaleX="92004" custScaleY="91111" custLinFactNeighborX="-6986" custLinFactNeighborY="1552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l-PL"/>
        </a:p>
      </dgm:t>
    </dgm:pt>
  </dgm:ptLst>
  <dgm:cxnLst>
    <dgm:cxn modelId="{9525B802-BB1B-48A4-9E58-E7BD29B1399A}" type="presOf" srcId="{40236CCF-1713-4461-8DA4-D635A4C18F3B}" destId="{01ACF019-0725-4DE8-A7B8-E5FD599F189C}" srcOrd="0" destOrd="0" presId="urn:microsoft.com/office/officeart/2008/layout/VerticalCurvedList"/>
    <dgm:cxn modelId="{C843B774-8965-40F4-A856-BA037D8405DF}" srcId="{CE8AA3CC-076B-42A3-952C-32A4B0A20F39}" destId="{DA679F26-01E1-48A6-81F3-CD90A3673EE8}" srcOrd="0" destOrd="0" parTransId="{CD6F0D54-73FB-4442-9459-180E6D6B8E87}" sibTransId="{40236CCF-1713-4461-8DA4-D635A4C18F3B}"/>
    <dgm:cxn modelId="{31F2E3E7-950F-46F4-B934-C6D578B4F646}" srcId="{CE8AA3CC-076B-42A3-952C-32A4B0A20F39}" destId="{61B55BE7-872E-4647-9759-DCE4CC431AB2}" srcOrd="1" destOrd="0" parTransId="{A87AA7EB-DCA7-4A61-A79F-9933D753EF9C}" sibTransId="{A99A89C0-3E10-4658-982C-5DECEE8E3785}"/>
    <dgm:cxn modelId="{5165D786-E115-4836-B2F0-C714CAD8E1F4}" type="presOf" srcId="{CE8AA3CC-076B-42A3-952C-32A4B0A20F39}" destId="{0F3EC562-1E08-4A7B-ADCA-23AC59F74F30}" srcOrd="0" destOrd="0" presId="urn:microsoft.com/office/officeart/2008/layout/VerticalCurvedList"/>
    <dgm:cxn modelId="{DB902C60-83A8-4AA8-B2CF-5B372DEE842F}" type="presOf" srcId="{DA679F26-01E1-48A6-81F3-CD90A3673EE8}" destId="{70C628AD-EEFB-4417-9570-74F19AABA8E4}" srcOrd="0" destOrd="0" presId="urn:microsoft.com/office/officeart/2008/layout/VerticalCurvedList"/>
    <dgm:cxn modelId="{DAE55FDB-899A-4B99-90FF-029046CDE7DA}" type="presOf" srcId="{61B55BE7-872E-4647-9759-DCE4CC431AB2}" destId="{7357980F-57B8-444F-ABE0-BA57FAFA5D26}" srcOrd="0" destOrd="0" presId="urn:microsoft.com/office/officeart/2008/layout/VerticalCurvedList"/>
    <dgm:cxn modelId="{E4681F71-5757-4AD4-A65B-5E809B6F3A79}" type="presParOf" srcId="{0F3EC562-1E08-4A7B-ADCA-23AC59F74F30}" destId="{58A4F41E-5CC4-4E89-AB49-BA358026E36C}" srcOrd="0" destOrd="0" presId="urn:microsoft.com/office/officeart/2008/layout/VerticalCurvedList"/>
    <dgm:cxn modelId="{CEF601DD-67BA-465D-BBA6-666F0437EDB7}" type="presParOf" srcId="{58A4F41E-5CC4-4E89-AB49-BA358026E36C}" destId="{0B29E779-DE8B-4E1B-A5A4-C4ABA1BE9ACB}" srcOrd="0" destOrd="0" presId="urn:microsoft.com/office/officeart/2008/layout/VerticalCurvedList"/>
    <dgm:cxn modelId="{6DEEA3E4-19A1-437C-A802-107429DB447F}" type="presParOf" srcId="{0B29E779-DE8B-4E1B-A5A4-C4ABA1BE9ACB}" destId="{2E01D336-954D-4737-B63F-FF3BA8DB9837}" srcOrd="0" destOrd="0" presId="urn:microsoft.com/office/officeart/2008/layout/VerticalCurvedList"/>
    <dgm:cxn modelId="{F2A5E964-88CB-453A-895E-0AEEBC62B756}" type="presParOf" srcId="{0B29E779-DE8B-4E1B-A5A4-C4ABA1BE9ACB}" destId="{01ACF019-0725-4DE8-A7B8-E5FD599F189C}" srcOrd="1" destOrd="0" presId="urn:microsoft.com/office/officeart/2008/layout/VerticalCurvedList"/>
    <dgm:cxn modelId="{E4ED46C0-D38C-458A-947B-EAAFD6872560}" type="presParOf" srcId="{0B29E779-DE8B-4E1B-A5A4-C4ABA1BE9ACB}" destId="{E9111A9A-337E-43DA-81D1-E201D9D86010}" srcOrd="2" destOrd="0" presId="urn:microsoft.com/office/officeart/2008/layout/VerticalCurvedList"/>
    <dgm:cxn modelId="{378BAEFA-5AA3-4DAF-A44C-9072B851A7A9}" type="presParOf" srcId="{0B29E779-DE8B-4E1B-A5A4-C4ABA1BE9ACB}" destId="{E09E7B00-DF41-4A6C-9557-A9D0B4D0B383}" srcOrd="3" destOrd="0" presId="urn:microsoft.com/office/officeart/2008/layout/VerticalCurvedList"/>
    <dgm:cxn modelId="{6C80ADB0-74ED-4268-A7C7-B9B45B98DB9B}" type="presParOf" srcId="{58A4F41E-5CC4-4E89-AB49-BA358026E36C}" destId="{70C628AD-EEFB-4417-9570-74F19AABA8E4}" srcOrd="1" destOrd="0" presId="urn:microsoft.com/office/officeart/2008/layout/VerticalCurvedList"/>
    <dgm:cxn modelId="{CDAB5621-8090-414B-BE99-3AE9411B8027}" type="presParOf" srcId="{58A4F41E-5CC4-4E89-AB49-BA358026E36C}" destId="{CD9978B4-1A79-482E-97A7-55AC68D2AB30}" srcOrd="2" destOrd="0" presId="urn:microsoft.com/office/officeart/2008/layout/VerticalCurvedList"/>
    <dgm:cxn modelId="{8DBE741E-9778-4083-BE47-70812AFF8665}" type="presParOf" srcId="{CD9978B4-1A79-482E-97A7-55AC68D2AB30}" destId="{6DD23372-BADC-4DEA-BDAA-FD18254998C2}" srcOrd="0" destOrd="0" presId="urn:microsoft.com/office/officeart/2008/layout/VerticalCurvedList"/>
    <dgm:cxn modelId="{C1B37E95-638B-49F1-AB1D-92D0B50E2F7D}" type="presParOf" srcId="{58A4F41E-5CC4-4E89-AB49-BA358026E36C}" destId="{7357980F-57B8-444F-ABE0-BA57FAFA5D26}" srcOrd="3" destOrd="0" presId="urn:microsoft.com/office/officeart/2008/layout/VerticalCurvedList"/>
    <dgm:cxn modelId="{C3F84AF2-7D8D-438F-A983-C43DCFA0349A}" type="presParOf" srcId="{58A4F41E-5CC4-4E89-AB49-BA358026E36C}" destId="{142A8C93-13DD-4C62-B10F-534CEE8537C4}" srcOrd="4" destOrd="0" presId="urn:microsoft.com/office/officeart/2008/layout/VerticalCurvedList"/>
    <dgm:cxn modelId="{1F60C592-6E84-466A-8B49-14E9BF514A8E}" type="presParOf" srcId="{142A8C93-13DD-4C62-B10F-534CEE8537C4}" destId="{0447DDD3-2F53-4C30-871E-6FA691DD054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B03EFA43-8B13-416F-ABB3-E0CC0B2CFD30}" type="presOf" srcId="{2D513B3B-0591-4AEC-94E9-FDB557AE0364}" destId="{30D91EB1-1600-4A31-8D58-08AB5F710F5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513B3B-0591-4AEC-94E9-FDB557AE0364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30D91EB1-1600-4A31-8D58-08AB5F710F5B}" type="pres">
      <dgm:prSet presAssocID="{2D513B3B-0591-4AEC-94E9-FDB557AE03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ADD649DD-60CD-4C9F-B800-62B0191A943B}" type="presOf" srcId="{2D513B3B-0591-4AEC-94E9-FDB557AE0364}" destId="{30D91EB1-1600-4A31-8D58-08AB5F710F5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CF019-0725-4DE8-A7B8-E5FD599F189C}">
      <dsp:nvSpPr>
        <dsp:cNvPr id="0" name=""/>
        <dsp:cNvSpPr/>
      </dsp:nvSpPr>
      <dsp:spPr>
        <a:xfrm>
          <a:off x="-5627007" y="-868053"/>
          <a:ext cx="6751535" cy="6751535"/>
        </a:xfrm>
        <a:prstGeom prst="blockArc">
          <a:avLst>
            <a:gd name="adj1" fmla="val 18900000"/>
            <a:gd name="adj2" fmla="val 2700000"/>
            <a:gd name="adj3" fmla="val 32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628AD-EEFB-4417-9570-74F19AABA8E4}">
      <dsp:nvSpPr>
        <dsp:cNvPr id="0" name=""/>
        <dsp:cNvSpPr/>
      </dsp:nvSpPr>
      <dsp:spPr>
        <a:xfrm>
          <a:off x="912168" y="163769"/>
          <a:ext cx="9992428" cy="255234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291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Miasto Opole w 2017r. podjęło nową inicjatywę w walce o poprawę jakości powietrza </a:t>
          </a:r>
          <a:br>
            <a:rPr lang="pl-PL" sz="1600" kern="1200" dirty="0" smtClean="0">
              <a:solidFill>
                <a:schemeClr val="tx1"/>
              </a:solidFill>
            </a:rPr>
          </a:br>
          <a:r>
            <a:rPr lang="pl-PL" sz="1600" b="1" kern="1200" dirty="0" smtClean="0">
              <a:solidFill>
                <a:schemeClr val="tx1"/>
              </a:solidFill>
            </a:rPr>
            <a:t>Program „Czyste powietrze - oddech dla Opola”.</a:t>
          </a:r>
          <a:r>
            <a:rPr lang="pl-PL" sz="1600" kern="1200" dirty="0" smtClean="0">
              <a:solidFill>
                <a:schemeClr val="tx1"/>
              </a:solidFill>
            </a:rPr>
            <a:t> 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Przedmiotowy program to szereg działań związanych z ograniczeniem niskiej emisji i poprawą jakości powietrza w Opolu, który obejmuje m.in: udzielanie dotacji na zmianę sposobu ogrzewania. 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W ramach jego realizacji opracowano logo, przeprowadzono dużą akcję informacyjno-edukacyjną </a:t>
          </a:r>
          <a:br>
            <a:rPr lang="pl-PL" sz="1600" kern="1200" dirty="0" smtClean="0">
              <a:solidFill>
                <a:schemeClr val="tx1"/>
              </a:solidFill>
            </a:rPr>
          </a:br>
          <a:r>
            <a:rPr lang="pl-PL" sz="1600" kern="1200" dirty="0" smtClean="0">
              <a:solidFill>
                <a:schemeClr val="tx1"/>
              </a:solidFill>
            </a:rPr>
            <a:t>dla mieszkańców miasta Opola oraz utworzono portal informacyjno-edukacyjny  </a:t>
          </a:r>
          <a:r>
            <a:rPr lang="pl-PL" sz="1600" b="1" kern="1200" dirty="0" smtClean="0">
              <a:solidFill>
                <a:schemeClr val="tx1"/>
              </a:solidFill>
            </a:rPr>
            <a:t>www.niskaemisjaopole.pl </a:t>
          </a:r>
          <a:br>
            <a:rPr lang="pl-PL" sz="1600" b="1" kern="1200" dirty="0" smtClean="0">
              <a:solidFill>
                <a:schemeClr val="tx1"/>
              </a:solidFill>
            </a:rPr>
          </a:br>
          <a:r>
            <a:rPr lang="pl-PL" sz="1600" kern="1200" dirty="0" smtClean="0">
              <a:solidFill>
                <a:schemeClr val="tx1"/>
              </a:solidFill>
            </a:rPr>
            <a:t>o tematyce związanej z niską emisją na terenie miasta Opola i stanem powietrza.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912168" y="163769"/>
        <a:ext cx="9992428" cy="2552345"/>
      </dsp:txXfrm>
    </dsp:sp>
    <dsp:sp modelId="{6DD23372-BADC-4DEA-BDAA-FD18254998C2}">
      <dsp:nvSpPr>
        <dsp:cNvPr id="0" name=""/>
        <dsp:cNvSpPr/>
      </dsp:nvSpPr>
      <dsp:spPr>
        <a:xfrm>
          <a:off x="26456" y="537403"/>
          <a:ext cx="1791009" cy="179100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57980F-57B8-444F-ABE0-BA57FAFA5D26}">
      <dsp:nvSpPr>
        <dsp:cNvPr id="0" name=""/>
        <dsp:cNvSpPr/>
      </dsp:nvSpPr>
      <dsp:spPr>
        <a:xfrm>
          <a:off x="948417" y="3011496"/>
          <a:ext cx="9992428" cy="1819966"/>
        </a:xfrm>
        <a:prstGeom prst="rect">
          <a:avLst/>
        </a:prstGeom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291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Portal zawiera porady dla mieszkańców nt. sposobów efektywnego palenia w piecach węglowych, artykuły o tematyce niskiej emisji, informacje o obowiązujących przepisach prawnych w zakresie ochrony środowiska oraz linki do stron zawierających informacje w tematyce ochrony powietrza. 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Publikowane są wyniki  badań Państwowego monitoringu jakości powietrza, prowadzonego przez WIOŚ, jak również wyniki badań monitoringu wspomagającego prowadzonego na zlecenie Miasta Opola. 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948417" y="3011496"/>
        <a:ext cx="9992428" cy="1819966"/>
      </dsp:txXfrm>
    </dsp:sp>
    <dsp:sp modelId="{0447DDD3-2F53-4C30-871E-6FA691DD054A}">
      <dsp:nvSpPr>
        <dsp:cNvPr id="0" name=""/>
        <dsp:cNvSpPr/>
      </dsp:nvSpPr>
      <dsp:spPr>
        <a:xfrm>
          <a:off x="3" y="2964980"/>
          <a:ext cx="1791009" cy="179100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A64F38-8166-4CBC-83A6-FE7C28E54CE0}">
      <dsp:nvSpPr>
        <dsp:cNvPr id="0" name=""/>
        <dsp:cNvSpPr/>
      </dsp:nvSpPr>
      <dsp:spPr>
        <a:xfrm flipV="1">
          <a:off x="0" y="4289583"/>
          <a:ext cx="10544468" cy="4015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2D9955C-1F1D-4665-849C-60158E7A7122}">
      <dsp:nvSpPr>
        <dsp:cNvPr id="0" name=""/>
        <dsp:cNvSpPr/>
      </dsp:nvSpPr>
      <dsp:spPr>
        <a:xfrm>
          <a:off x="264154" y="0"/>
          <a:ext cx="9857422" cy="468598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8989" tIns="0" rIns="278989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W ramach Programu mieszkańcy mogą uzyskać dofinasowanie tj. pokrycie do 80 % kosztów inwestycyjnych związanych ze zmianą sposobu ogrzewania w wysokości: 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1) do 8 000 zł dla osób fizycznych i do 16 000 zł dla wspólnot mieszkaniowych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do zakupu i instalacji nowego kotła gazowego;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2) do 8 000 zł dla osób fizycznych do wykonania przyłączenia do sieci ciepłowniczej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w zabudowie jednorodzinnej;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3) do 20 000 zł dla wspólnot mieszkaniowych do budowy węzła cieplnego i do 4 000 zł na każdy lokal, w którym zostało zlikwidowane źródło ciepła oparte na paliwie stałym, na wykonanie instalacji wewnętrznej, w przypadku przyłączenia do sieci ciepłowniczej;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4) do 6 000 zł dla osób fizycznych i do 12 000 zł dla wspólnot mieszkaniowych do zakupu i instalacji nowego kotła olejowego lub ogrzewania elektrycznego;</a:t>
          </a:r>
        </a:p>
      </dsp:txBody>
      <dsp:txXfrm>
        <a:off x="492905" y="228751"/>
        <a:ext cx="9399920" cy="42284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A64F38-8166-4CBC-83A6-FE7C28E54CE0}">
      <dsp:nvSpPr>
        <dsp:cNvPr id="0" name=""/>
        <dsp:cNvSpPr/>
      </dsp:nvSpPr>
      <dsp:spPr>
        <a:xfrm flipV="1">
          <a:off x="0" y="4212967"/>
          <a:ext cx="10512100" cy="1305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2D9955C-1F1D-4665-849C-60158E7A7122}">
      <dsp:nvSpPr>
        <dsp:cNvPr id="0" name=""/>
        <dsp:cNvSpPr/>
      </dsp:nvSpPr>
      <dsp:spPr>
        <a:xfrm>
          <a:off x="0" y="0"/>
          <a:ext cx="10110042" cy="45174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8133" tIns="0" rIns="278133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5) do 4 000 zł dla osób fizycznych do wykonania wewnętrznej instalacji grzewczej, celem przyłączenia do sieci ciepłowniczej, w przypadku istniejącego już w budynku węzła cieplnego;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6) do 5 000 zł dla osób fizycznych i do 10 000 zł dla wspólnot mieszkaniowych do zakupu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i instalacji nowego kotła na paliwo stałe, charakteryzujący się minimalnym poziomem efektywności energetycznej i normami emisji zanieczyszczeń, które zostały określone w Rozporządzeniu Komisji (UE) 2015/1189 z 28 kwietnia 2015r. W sprawie wykonania dyrektywy Parlamentu Europejskiego i Rady 2009/125/WE w odniesieniu do wymogów dotyczących </a:t>
          </a:r>
          <a:r>
            <a:rPr lang="pl-PL" sz="1800" kern="1200" dirty="0" err="1" smtClean="0">
              <a:solidFill>
                <a:schemeClr val="tx1"/>
              </a:solidFill>
            </a:rPr>
            <a:t>ekoprojektu</a:t>
          </a:r>
          <a:r>
            <a:rPr lang="pl-PL" sz="1800" kern="1200" dirty="0" smtClean="0">
              <a:solidFill>
                <a:schemeClr val="tx1"/>
              </a:solidFill>
            </a:rPr>
            <a:t> dla kotłów na paliwo stałe;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7) do 10 000 zł dla osób fizycznych i do 16 000 zł dla wspólnot mieszkaniowych do zakupu </a:t>
          </a:r>
          <a:br>
            <a:rPr lang="pl-PL" sz="1800" kern="1200" dirty="0" smtClean="0">
              <a:solidFill>
                <a:schemeClr val="tx1"/>
              </a:solidFill>
            </a:rPr>
          </a:br>
          <a:r>
            <a:rPr lang="pl-PL" sz="1800" kern="1200" dirty="0" smtClean="0">
              <a:solidFill>
                <a:schemeClr val="tx1"/>
              </a:solidFill>
            </a:rPr>
            <a:t>i instalacji pompy ciepła;</a:t>
          </a:r>
        </a:p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Dofinasowanie to może łączyć się z środkami pochodzącymi z innych bezzwrotnych źródeł, jednak całkowita kwota dofinasowania nie może przekroczyć 100 % kosztów inwestycji. </a:t>
          </a:r>
          <a:endParaRPr lang="pl-PL" sz="1800" kern="1200" dirty="0">
            <a:solidFill>
              <a:schemeClr val="tx1"/>
            </a:solidFill>
          </a:endParaRPr>
        </a:p>
      </dsp:txBody>
      <dsp:txXfrm>
        <a:off x="220524" y="220524"/>
        <a:ext cx="9668994" cy="40764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CF019-0725-4DE8-A7B8-E5FD599F189C}">
      <dsp:nvSpPr>
        <dsp:cNvPr id="0" name=""/>
        <dsp:cNvSpPr/>
      </dsp:nvSpPr>
      <dsp:spPr>
        <a:xfrm>
          <a:off x="-5732820" y="-846881"/>
          <a:ext cx="6828331" cy="6828331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628AD-EEFB-4417-9570-74F19AABA8E4}">
      <dsp:nvSpPr>
        <dsp:cNvPr id="0" name=""/>
        <dsp:cNvSpPr/>
      </dsp:nvSpPr>
      <dsp:spPr>
        <a:xfrm>
          <a:off x="592338" y="0"/>
          <a:ext cx="10211291" cy="28066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50248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Miasto od 2011r. do 2019r. przyznało już łącznie 1 557 dotacji, w tym: 1 527 </a:t>
          </a:r>
          <a:r>
            <a:rPr lang="pl-PL" sz="1400" kern="1200" dirty="0" smtClean="0">
              <a:solidFill>
                <a:schemeClr val="tx1"/>
              </a:solidFill>
            </a:rPr>
            <a:t>dotacji </a:t>
          </a:r>
          <a:r>
            <a:rPr lang="pl-PL" sz="1400" kern="1200" dirty="0" smtClean="0">
              <a:solidFill>
                <a:schemeClr val="tx1"/>
              </a:solidFill>
            </a:rPr>
            <a:t>osobom fizycznym i 28 dotacji wspólnotom mieszkaniowym na łączną kwotę 7 746 401,88 zł, z czego: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1292 na zmianę sposobu ogrzewania;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136 na zakup i montaż kolektorów słonecznych;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59 na ekologiczne ogrzewanie w nowo wybudowanych obiektach;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70 na zakup i montaż pomp ciepła (w tym 7 pomp gruntowych).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Łącznie w latach 2000-2019 udzielono 2 890 dotacji na zmianę sposobu ogrzewania. </a:t>
          </a:r>
        </a:p>
        <a:p>
          <a:pPr lvl="0" algn="just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Koszt udzielonych od 2000r. dotacji stanowi kwotę ok. 10 307 000 zł.</a:t>
          </a:r>
        </a:p>
      </dsp:txBody>
      <dsp:txXfrm>
        <a:off x="592338" y="0"/>
        <a:ext cx="10211291" cy="2806619"/>
      </dsp:txXfrm>
    </dsp:sp>
    <dsp:sp modelId="{6DD23372-BADC-4DEA-BDAA-FD18254998C2}">
      <dsp:nvSpPr>
        <dsp:cNvPr id="0" name=""/>
        <dsp:cNvSpPr/>
      </dsp:nvSpPr>
      <dsp:spPr>
        <a:xfrm>
          <a:off x="115113" y="698072"/>
          <a:ext cx="1551168" cy="156431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57980F-57B8-444F-ABE0-BA57FAFA5D26}">
      <dsp:nvSpPr>
        <dsp:cNvPr id="0" name=""/>
        <dsp:cNvSpPr/>
      </dsp:nvSpPr>
      <dsp:spPr>
        <a:xfrm>
          <a:off x="598252" y="2944543"/>
          <a:ext cx="10219041" cy="2021030"/>
        </a:xfrm>
        <a:prstGeom prst="rect">
          <a:avLst/>
        </a:prstGeom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50248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 dirty="0" smtClean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W 2017r. udzielono 264 dotacje (w tym 182 w ramach „starego regulaminu”, 82 w ramach Programu „Czyste powietrze – oddech dla Opola”, na kwotę ok. 1,4 mln. zł.). W 2018 r. udzielono 397 dotacji (w tym 105 w ramach „poprzedniego regulaminu”, 292 w ramach Programu „Czyste powietrze – oddech dla Opola”, na kwotę ok. 2,5 mln zł</a:t>
          </a:r>
          <a:r>
            <a:rPr lang="pl-PL" sz="1400" kern="1200" dirty="0" smtClean="0">
              <a:solidFill>
                <a:schemeClr val="tx1"/>
              </a:solidFill>
            </a:rPr>
            <a:t>.). W 2019 r. udzielono 338 dotacji w ramach Programu „Czyste powietrze – oddech dla Opola”, na kwotę ok. 2,25 mln zł.</a:t>
          </a:r>
          <a:endParaRPr lang="pl-PL" sz="1400" kern="1200" dirty="0" smtClean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Ponadto w Wieloletniej Prognozie Finansowej łączna wartość zadania „Program czyste powietrze - oddech dla Opola</a:t>
          </a:r>
          <a:br>
            <a:rPr lang="pl-PL" sz="1400" kern="1200" dirty="0" smtClean="0">
              <a:solidFill>
                <a:schemeClr val="tx1"/>
              </a:solidFill>
            </a:rPr>
          </a:br>
          <a:r>
            <a:rPr lang="pl-PL" sz="1400" kern="1200" dirty="0" smtClean="0">
              <a:solidFill>
                <a:schemeClr val="tx1"/>
              </a:solidFill>
            </a:rPr>
            <a:t>- dotacje celowe" wynosi 13 250 000,39 zł tj.: 2018r. – 2 494 754,25 zł; 2019r.- 2 248 854,14 zł; 2020r. - 3 000 000,00 zł; 2021r. – 2 000 000 ,00 zł; 2022r. - 2 000 000,00 zł; 2023r.- 1 503 392,00zł. </a:t>
          </a:r>
        </a:p>
      </dsp:txBody>
      <dsp:txXfrm>
        <a:off x="598252" y="2944543"/>
        <a:ext cx="10219041" cy="2021030"/>
      </dsp:txXfrm>
    </dsp:sp>
    <dsp:sp modelId="{0447DDD3-2F53-4C30-871E-6FA691DD054A}">
      <dsp:nvSpPr>
        <dsp:cNvPr id="0" name=""/>
        <dsp:cNvSpPr/>
      </dsp:nvSpPr>
      <dsp:spPr>
        <a:xfrm>
          <a:off x="0" y="3110267"/>
          <a:ext cx="1666573" cy="165039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CF019-0725-4DE8-A7B8-E5FD599F189C}">
      <dsp:nvSpPr>
        <dsp:cNvPr id="0" name=""/>
        <dsp:cNvSpPr/>
      </dsp:nvSpPr>
      <dsp:spPr>
        <a:xfrm>
          <a:off x="-5733585" y="-877881"/>
          <a:ext cx="6828331" cy="6828331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628AD-EEFB-4417-9570-74F19AABA8E4}">
      <dsp:nvSpPr>
        <dsp:cNvPr id="0" name=""/>
        <dsp:cNvSpPr/>
      </dsp:nvSpPr>
      <dsp:spPr>
        <a:xfrm>
          <a:off x="586169" y="15650"/>
          <a:ext cx="10222100" cy="258142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50248" tIns="35560" rIns="35560" bIns="3556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W roku 2019 wpłynęło 448 wniosków o udzielenie dotacji na łączną kwotę 3 079 000,00 zł. </a:t>
          </a:r>
          <a:r>
            <a:rPr lang="cs-CZ" sz="1400" kern="1200" dirty="0" smtClean="0">
              <a:solidFill>
                <a:schemeClr val="tx1"/>
              </a:solidFill>
            </a:rPr>
            <a:t>na podstawie których zawarto 393 umowy dotacji. </a:t>
          </a:r>
        </a:p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110 wnioskodawców złożyło rezygnację bądź otrzymało negatywną ocenę komisji ds. oceny wniosków o udzielenie dotacji celowych lub też nie złożyło wniosków rozliczających na potwierdzenie wykonania inwestycji. </a:t>
          </a:r>
        </a:p>
      </dsp:txBody>
      <dsp:txXfrm>
        <a:off x="586169" y="15650"/>
        <a:ext cx="10222100" cy="2581424"/>
      </dsp:txXfrm>
    </dsp:sp>
    <dsp:sp modelId="{6DD23372-BADC-4DEA-BDAA-FD18254998C2}">
      <dsp:nvSpPr>
        <dsp:cNvPr id="0" name=""/>
        <dsp:cNvSpPr/>
      </dsp:nvSpPr>
      <dsp:spPr>
        <a:xfrm>
          <a:off x="114348" y="667073"/>
          <a:ext cx="1551168" cy="156431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57980F-57B8-444F-ABE0-BA57FAFA5D26}">
      <dsp:nvSpPr>
        <dsp:cNvPr id="0" name=""/>
        <dsp:cNvSpPr/>
      </dsp:nvSpPr>
      <dsp:spPr>
        <a:xfrm>
          <a:off x="599782" y="2649156"/>
          <a:ext cx="10214452" cy="2423411"/>
        </a:xfrm>
        <a:prstGeom prst="rect">
          <a:avLst/>
        </a:prstGeom>
        <a:gradFill rotWithShape="0">
          <a:gsLst>
            <a:gs pos="0">
              <a:srgbClr val="92D050"/>
            </a:gs>
            <a:gs pos="100000">
              <a:srgbClr val="92D050"/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50248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 dirty="0" smtClean="0">
            <a:solidFill>
              <a:schemeClr val="tx1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W 2019r. w ramach Programu, 338 Beneficjentów, (3 wspólnoty mieszkaniowe i 335 osób fizycznych), złożyło wnioski rozliczające R1 na potwierdzenie wykonania zadania z zakresu ochrony środowiska, z czego jest: 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307 na zmianę sposobu ogrzewania na kwotę 2 046 300,07 zł;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29 na ekologiczne ogrzewanie w nowo wybudowanych obiektach na kwotę 194 554,07 zł;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• 2 na instalację kolektorów słonecznych lub pomp ciepła do podgrzewania wody użytkowej i/lub jako instalacji wspomagających system centralnego ogrzewania na kwotę  8 000,00 zł.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>
              <a:solidFill>
                <a:schemeClr val="tx1"/>
              </a:solidFill>
            </a:rPr>
            <a:t>W 2019 roku zostało wypłacone dofinansowanie na zrealizowane inwestycje na zmianę sposobu ogrzewania bądź zakup nowego proekologicznego systemu ogrzewania z budżetu Miasta Opola 338 Beneficjentom w łącznej kwocie 2 248 854,14 zł.</a:t>
          </a: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 dirty="0">
            <a:solidFill>
              <a:schemeClr val="tx1"/>
            </a:solidFill>
          </a:endParaRPr>
        </a:p>
      </dsp:txBody>
      <dsp:txXfrm>
        <a:off x="599782" y="2649156"/>
        <a:ext cx="10214452" cy="2423411"/>
      </dsp:txXfrm>
    </dsp:sp>
    <dsp:sp modelId="{0447DDD3-2F53-4C30-871E-6FA691DD054A}">
      <dsp:nvSpPr>
        <dsp:cNvPr id="0" name=""/>
        <dsp:cNvSpPr/>
      </dsp:nvSpPr>
      <dsp:spPr>
        <a:xfrm>
          <a:off x="0" y="3079268"/>
          <a:ext cx="1666573" cy="165039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90B44-FBBF-477A-BFA5-6999E429441D}" type="datetimeFigureOut">
              <a:rPr lang="pl-PL" smtClean="0"/>
              <a:t>2020-03-18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31D9F-DD21-4DF8-9516-DED20BE3E1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1717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BB3FD-2DF2-44A7-AACE-6BF30B9718F4}" type="datetimeFigureOut">
              <a:rPr lang="pl-PL" smtClean="0"/>
              <a:t>2020-03-18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D315F-4EA7-49B4-9EC8-69CFA49EC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6927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315F-4EA7-49B4-9EC8-69CFA49ECFA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303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315F-4EA7-49B4-9EC8-69CFA49ECFA9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8623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315F-4EA7-49B4-9EC8-69CFA49ECFA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8623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315F-4EA7-49B4-9EC8-69CFA49ECFA9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436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D315F-4EA7-49B4-9EC8-69CFA49ECFA9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733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7C27F-20D5-42C1-AC86-355523BA9AC7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583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9B-1C73-4568-BA84-ED21E19A7689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373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03E7-0CFE-49B7-A4DF-11E355554D93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5308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7C27F-20D5-42C1-AC86-355523BA9AC7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782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EE5B-8D2F-401B-BC78-FDC0BFF7045A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948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9A1-E334-4702-923F-18426185C5C8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9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302-7838-4FB6-B704-15CFF45FCCF0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90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DE24-D3AD-4D73-B0BB-6990E45771EE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07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C08E-FA95-40AA-B0DF-A6A3A19280D3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605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C1F1-9760-4CF9-B3B6-80E7C83A2A79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963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F9D8-B96D-4F4C-BE46-817C0D19B6B5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1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EE5B-8D2F-401B-BC78-FDC0BFF7045A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8750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A991-6E10-4BD0-9E81-0B4913B69DBC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017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9B-1C73-4568-BA84-ED21E19A7689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45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03E7-0CFE-49B7-A4DF-11E355554D93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8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9A1-E334-4702-923F-18426185C5C8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313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0302-7838-4FB6-B704-15CFF45FCCF0}" type="datetime1">
              <a:rPr lang="pl-PL" smtClean="0"/>
              <a:t>2020-03-18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422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DE24-D3AD-4D73-B0BB-6990E45771EE}" type="datetime1">
              <a:rPr lang="pl-PL" smtClean="0"/>
              <a:t>2020-03-18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499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6C08E-FA95-40AA-B0DF-A6A3A19280D3}" type="datetime1">
              <a:rPr lang="pl-PL" smtClean="0"/>
              <a:t>2020-03-18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157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C1F1-9760-4CF9-B3B6-80E7C83A2A79}" type="datetime1">
              <a:rPr lang="pl-PL" smtClean="0"/>
              <a:t>2020-03-18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86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F9D8-B96D-4F4C-BE46-817C0D19B6B5}" type="datetime1">
              <a:rPr lang="pl-PL" smtClean="0"/>
              <a:t>2020-03-18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05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A991-6E10-4BD0-9E81-0B4913B69DBC}" type="datetime1">
              <a:rPr lang="pl-PL" smtClean="0"/>
              <a:t>2020-03-18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654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CD81-EDD4-481C-BF8D-50DB75578ADF}" type="datetime1">
              <a:rPr lang="pl-PL" smtClean="0"/>
              <a:t>2020-03-18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DD59A-93D3-4AB1-898E-5E915805FBA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96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CD81-EDD4-481C-BF8D-50DB75578ADF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2020-03-18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14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chart" Target="../charts/chart6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Layout" Target="../diagrams/layout6.xml"/><Relationship Id="rId7" Type="http://schemas.openxmlformats.org/officeDocument/2006/relationships/chart" Target="../charts/chart1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chart" Target="../charts/chart5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15" y="334307"/>
            <a:ext cx="2608180" cy="1420636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104013" y="1442060"/>
            <a:ext cx="8553282" cy="474192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 smtClean="0"/>
              <a:t>Realizacja programu „Czyste powietrze – oddech dla Opola” </a:t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/>
              <a:t/>
            </a:r>
            <a:br>
              <a:rPr lang="pl-PL" sz="2400" b="1" dirty="0"/>
            </a:br>
            <a:r>
              <a:rPr lang="pl-PL" sz="2400" b="1" dirty="0" smtClean="0"/>
              <a:t> </a:t>
            </a:r>
            <a:br>
              <a:rPr lang="pl-PL" sz="2400" b="1" dirty="0" smtClean="0"/>
            </a:br>
            <a:endParaRPr lang="de-AT" sz="2400" b="1" dirty="0"/>
          </a:p>
        </p:txBody>
      </p:sp>
      <p:sp>
        <p:nvSpPr>
          <p:cNvPr id="6" name="Elipsa 5"/>
          <p:cNvSpPr/>
          <p:nvPr/>
        </p:nvSpPr>
        <p:spPr>
          <a:xfrm>
            <a:off x="9638398" y="495081"/>
            <a:ext cx="1994570" cy="1899776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pole tekstowe 4"/>
          <p:cNvSpPr txBox="1"/>
          <p:nvPr/>
        </p:nvSpPr>
        <p:spPr>
          <a:xfrm>
            <a:off x="2789484" y="5627562"/>
            <a:ext cx="7182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Opole </a:t>
            </a:r>
            <a:r>
              <a:rPr lang="pl-PL" dirty="0" smtClean="0"/>
              <a:t>18</a:t>
            </a:r>
            <a:r>
              <a:rPr lang="pl-PL" dirty="0" smtClean="0"/>
              <a:t> </a:t>
            </a:r>
            <a:r>
              <a:rPr lang="pl-PL" dirty="0" smtClean="0"/>
              <a:t>marca 2020r.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729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 – efekty </a:t>
            </a:r>
            <a:endParaRPr lang="pl-PL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99391" y="1573161"/>
          <a:ext cx="2751964" cy="46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ymbol zastępczy zawartości 4" title="Liczba dotacji w 2018r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863684"/>
              </p:ext>
            </p:extLst>
          </p:nvPr>
        </p:nvGraphicFramePr>
        <p:xfrm>
          <a:off x="905932" y="1300899"/>
          <a:ext cx="10447867" cy="487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184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 – efekty 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11</a:t>
            </a:fld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6" name="Wykres 5" title="Liczba dotacji w 2018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470520"/>
              </p:ext>
            </p:extLst>
          </p:nvPr>
        </p:nvGraphicFramePr>
        <p:xfrm>
          <a:off x="829734" y="1348317"/>
          <a:ext cx="10464800" cy="486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302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7" name="Wykres 6" title="Liczba dotacji w 2018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1771967"/>
              </p:ext>
            </p:extLst>
          </p:nvPr>
        </p:nvGraphicFramePr>
        <p:xfrm>
          <a:off x="765908" y="1700578"/>
          <a:ext cx="10628923" cy="454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257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 – efekty </a:t>
            </a:r>
            <a:endParaRPr lang="pl-PL" dirty="0"/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35733"/>
              </p:ext>
            </p:extLst>
          </p:nvPr>
        </p:nvGraphicFramePr>
        <p:xfrm>
          <a:off x="838198" y="1920285"/>
          <a:ext cx="10541003" cy="4551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10557"/>
                <a:gridCol w="1942600"/>
                <a:gridCol w="1683586"/>
                <a:gridCol w="1707870"/>
                <a:gridCol w="2096390"/>
              </a:tblGrid>
              <a:tr h="55386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>
                          <a:effectLst/>
                          <a:latin typeface="+mn-lt"/>
                        </a:rPr>
                        <a:t>Program </a:t>
                      </a:r>
                      <a:r>
                        <a:rPr lang="pl-PL" sz="1400" b="1" u="none" strike="noStrike" dirty="0" smtClean="0">
                          <a:effectLst/>
                          <a:latin typeface="+mn-lt"/>
                        </a:rPr>
                        <a:t>„Czyste </a:t>
                      </a:r>
                      <a:r>
                        <a:rPr lang="pl-PL" sz="1400" b="1" u="none" strike="noStrike" dirty="0">
                          <a:effectLst/>
                          <a:latin typeface="+mn-lt"/>
                        </a:rPr>
                        <a:t>powietrze - oddech dla </a:t>
                      </a:r>
                      <a:r>
                        <a:rPr lang="pl-PL" sz="1400" b="1" u="none" strike="noStrike" dirty="0" smtClean="0">
                          <a:effectLst/>
                          <a:latin typeface="+mn-lt"/>
                        </a:rPr>
                        <a:t>Opola”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 smtClean="0">
                          <a:effectLst/>
                          <a:latin typeface="+mn-lt"/>
                        </a:rPr>
                        <a:t>2017r.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u="none" strike="noStrike" dirty="0" smtClean="0">
                          <a:effectLst/>
                          <a:latin typeface="+mn-lt"/>
                        </a:rPr>
                        <a:t>2018r.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2019r. </a:t>
                      </a:r>
                    </a:p>
                  </a:txBody>
                  <a:tcPr marL="9525" marR="9525" marT="9525" marB="0" anchor="ctr"/>
                </a:tc>
              </a:tr>
              <a:tr h="689036">
                <a:tc>
                  <a:txBody>
                    <a:bodyPr/>
                    <a:lstStyle/>
                    <a:p>
                      <a:pPr marL="93663" indent="0" algn="l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Liczba 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złożonych </a:t>
                      </a:r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wniosków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Osoby fizyczne/ 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wspólnoty mieszkaniowe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105/0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361/9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440/8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689036">
                <a:tc>
                  <a:txBody>
                    <a:bodyPr/>
                    <a:lstStyle/>
                    <a:p>
                      <a:pPr marL="93663" indent="0" algn="l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Liczba 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wypłaconych </a:t>
                      </a:r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dotacji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Osoby fizyczne/ 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wspólnoty mieszkaniowe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82/0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286/6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335/3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930">
                <a:tc gridSpan="2">
                  <a:txBody>
                    <a:bodyPr/>
                    <a:lstStyle/>
                    <a:p>
                      <a:pPr marL="93663" indent="0" algn="l" fontAlgn="b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Liczba zlikwidowanych kotłów węglowych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58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237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249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875989">
                <a:tc gridSpan="2">
                  <a:txBody>
                    <a:bodyPr/>
                    <a:lstStyle/>
                    <a:p>
                      <a:pPr marL="93663" indent="0" algn="l" fontAlgn="b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Liczba zlikwidowanych pieców kaflowych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45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130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128 (113 szt. – piece kaflowe/ trzony kuchenne, 15 szt. - kotły typu „koza” i kominki)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44062">
                <a:tc rowSpan="2">
                  <a:txBody>
                    <a:bodyPr/>
                    <a:lstStyle/>
                    <a:p>
                      <a:pPr marL="93663" indent="0" algn="l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Redukcja emisji zanieczyszczeń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PM10 [kg]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3 833,69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14 942,49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15 000,91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440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B(a)P [kg]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2,16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8,39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8,55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930">
                <a:tc gridSpan="2">
                  <a:txBody>
                    <a:bodyPr/>
                    <a:lstStyle/>
                    <a:p>
                      <a:pPr marL="93663" indent="0" algn="l" fontAlgn="b">
                        <a:tabLst>
                          <a:tab pos="93663" algn="l"/>
                        </a:tabLst>
                      </a:pPr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Kwota 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dofinansowania [zł]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534.846,15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1.988.665,50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2.248.854,14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01245">
                <a:tc gridSpan="2">
                  <a:txBody>
                    <a:bodyPr/>
                    <a:lstStyle/>
                    <a:p>
                      <a:pPr marL="93663" indent="0" algn="l" fontAlgn="b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Koszty poniesione przez Beneficjentów (Kwalifikowane</a:t>
                      </a:r>
                      <a:r>
                        <a:rPr lang="pl-PL" sz="1400" u="none" strike="noStrike" dirty="0" smtClean="0">
                          <a:effectLst/>
                          <a:latin typeface="+mn-lt"/>
                        </a:rPr>
                        <a:t>) [zł]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1.204.291,66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+mn-lt"/>
                        </a:rPr>
                        <a:t>3.941.256,09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4.988.053,71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55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35291" y="1825625"/>
            <a:ext cx="10618509" cy="2469030"/>
          </a:xfrm>
        </p:spPr>
        <p:txBody>
          <a:bodyPr/>
          <a:lstStyle/>
          <a:p>
            <a:endParaRPr lang="pl-PL" dirty="0"/>
          </a:p>
        </p:txBody>
      </p:sp>
      <p:grpSp>
        <p:nvGrpSpPr>
          <p:cNvPr id="5" name="Grupa 4"/>
          <p:cNvGrpSpPr/>
          <p:nvPr/>
        </p:nvGrpSpPr>
        <p:grpSpPr>
          <a:xfrm>
            <a:off x="834924" y="1383691"/>
            <a:ext cx="10599122" cy="2910964"/>
            <a:chOff x="-37172" y="2382291"/>
            <a:chExt cx="10969086" cy="2470286"/>
          </a:xfrm>
        </p:grpSpPr>
        <p:sp>
          <p:nvSpPr>
            <p:cNvPr id="6" name="Prostokąt zaokrąglony 5"/>
            <p:cNvSpPr/>
            <p:nvPr/>
          </p:nvSpPr>
          <p:spPr>
            <a:xfrm>
              <a:off x="-37172" y="2462536"/>
              <a:ext cx="10969086" cy="2390041"/>
            </a:xfrm>
            <a:prstGeom prst="roundRect">
              <a:avLst/>
            </a:prstGeom>
            <a:gradFill rotWithShape="0">
              <a:gsLst>
                <a:gs pos="0">
                  <a:srgbClr val="92D050"/>
                </a:gs>
                <a:gs pos="100000">
                  <a:srgbClr val="92D050"/>
                </a:gs>
                <a:gs pos="100000">
                  <a:schemeClr val="accent4">
                    <a:hueOff val="10395692"/>
                    <a:satOff val="-47968"/>
                    <a:lumOff val="1765"/>
                    <a:alphaOff val="0"/>
                    <a:lumMod val="99000"/>
                    <a:satMod val="120000"/>
                    <a:shade val="78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10395692"/>
                <a:satOff val="-47968"/>
                <a:lumOff val="1765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133637" y="2382291"/>
              <a:ext cx="10206148" cy="24702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0517" tIns="0" rIns="290517" bIns="0" numCol="1" spcCol="1270" anchor="ctr" anchorCtr="0">
              <a:noAutofit/>
            </a:bodyPr>
            <a:lstStyle/>
            <a:p>
              <a:pPr lvl="0" algn="just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600" kern="12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" name="pole tekstowe 7"/>
          <p:cNvSpPr txBox="1"/>
          <p:nvPr/>
        </p:nvSpPr>
        <p:spPr>
          <a:xfrm>
            <a:off x="2603369" y="2563287"/>
            <a:ext cx="69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i="1" dirty="0" smtClean="0"/>
              <a:t>Dziękujemy za uwagę. </a:t>
            </a:r>
            <a:endParaRPr lang="pl-PL" sz="3600" b="1" i="1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02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3" y="86497"/>
            <a:ext cx="10786245" cy="959709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>Program „Czyste powietrze oddech dla Opola” </a:t>
            </a:r>
            <a:r>
              <a:rPr lang="pl-PL" sz="3100" dirty="0" smtClean="0">
                <a:solidFill>
                  <a:schemeClr val="tx1"/>
                </a:solidFill>
              </a:rPr>
              <a:t/>
            </a:r>
            <a:br>
              <a:rPr lang="pl-PL" sz="3100" dirty="0" smtClean="0">
                <a:solidFill>
                  <a:schemeClr val="tx1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885253"/>
              </p:ext>
            </p:extLst>
          </p:nvPr>
        </p:nvGraphicFramePr>
        <p:xfrm>
          <a:off x="838199" y="1161535"/>
          <a:ext cx="10940846" cy="5015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89411549"/>
              </p:ext>
            </p:extLst>
          </p:nvPr>
        </p:nvGraphicFramePr>
        <p:xfrm>
          <a:off x="99391" y="1573161"/>
          <a:ext cx="2751964" cy="46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30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071106"/>
              </p:ext>
            </p:extLst>
          </p:nvPr>
        </p:nvGraphicFramePr>
        <p:xfrm>
          <a:off x="954314" y="1561763"/>
          <a:ext cx="10544468" cy="5782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019050" y="234669"/>
            <a:ext cx="10358352" cy="946768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pl-PL" sz="3000" b="1" dirty="0"/>
              <a:t>Wysokość dotacji w ramach programu </a:t>
            </a:r>
            <a:r>
              <a:rPr lang="pl-PL" sz="3000" b="1" dirty="0" smtClean="0"/>
              <a:t>„</a:t>
            </a:r>
            <a:r>
              <a:rPr lang="pl-PL" sz="3000" b="1" dirty="0"/>
              <a:t>Czyste powietrze </a:t>
            </a:r>
            <a:r>
              <a:rPr lang="pl-PL" sz="3000" b="1" dirty="0" smtClean="0"/>
              <a:t/>
            </a:r>
            <a:br>
              <a:rPr lang="pl-PL" sz="3000" b="1" dirty="0" smtClean="0"/>
            </a:br>
            <a:r>
              <a:rPr lang="pl-PL" sz="3000" b="1" dirty="0" smtClean="0"/>
              <a:t>– </a:t>
            </a:r>
            <a:r>
              <a:rPr lang="pl-PL" sz="3000" b="1" dirty="0"/>
              <a:t>oddech dla Opola” </a:t>
            </a:r>
            <a:endParaRPr lang="pl-PL" sz="3000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32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76196"/>
              </p:ext>
            </p:extLst>
          </p:nvPr>
        </p:nvGraphicFramePr>
        <p:xfrm>
          <a:off x="954314" y="1812615"/>
          <a:ext cx="10512100" cy="4522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857209" y="210392"/>
            <a:ext cx="10515600" cy="972457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pl-PL" sz="3000" b="1" dirty="0"/>
              <a:t>Wysokość dotacji w ramach programu </a:t>
            </a:r>
            <a:r>
              <a:rPr lang="pl-PL" sz="3000" b="1" dirty="0" smtClean="0"/>
              <a:t>„</a:t>
            </a:r>
            <a:r>
              <a:rPr lang="pl-PL" sz="3000" b="1" dirty="0"/>
              <a:t>Czyste powietrze – oddech dla Opola” </a:t>
            </a:r>
            <a:endParaRPr lang="pl-PL" sz="3000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54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117758"/>
            <a:ext cx="10414686" cy="1328087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>Najważniejsze działania Miasta Opola  w zakresie ograniczenia niskiej emisji  – dotacje na zmianę ogrzewania </a:t>
            </a:r>
            <a:r>
              <a:rPr lang="pl-PL" sz="3100" dirty="0" smtClean="0">
                <a:solidFill>
                  <a:schemeClr val="tx1"/>
                </a:solidFill>
              </a:rPr>
              <a:t/>
            </a:r>
            <a:br>
              <a:rPr lang="pl-PL" sz="3100" dirty="0" smtClean="0">
                <a:solidFill>
                  <a:schemeClr val="tx1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480388"/>
              </p:ext>
            </p:extLst>
          </p:nvPr>
        </p:nvGraphicFramePr>
        <p:xfrm>
          <a:off x="604157" y="1573161"/>
          <a:ext cx="11156035" cy="507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15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Udzielone dotacje w latach 2011-2019</a:t>
            </a:r>
            <a:endParaRPr lang="pl-PL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99391" y="1573161"/>
          <a:ext cx="2751964" cy="46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ymbol zastępczy zawartości 4" title="Liczba dotacji w 2018r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320369"/>
              </p:ext>
            </p:extLst>
          </p:nvPr>
        </p:nvGraphicFramePr>
        <p:xfrm>
          <a:off x="905932" y="1300899"/>
          <a:ext cx="10447867" cy="487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6</a:t>
            </a:fld>
            <a:endParaRPr lang="pl-PL"/>
          </a:p>
        </p:txBody>
      </p:sp>
      <p:graphicFrame>
        <p:nvGraphicFramePr>
          <p:cNvPr id="7" name="Wykres 6" title="Liczba dotacji w 2018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88648"/>
              </p:ext>
            </p:extLst>
          </p:nvPr>
        </p:nvGraphicFramePr>
        <p:xfrm>
          <a:off x="1899137" y="1446963"/>
          <a:ext cx="8299939" cy="4320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00124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117758"/>
            <a:ext cx="10414686" cy="1328087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/>
            </a:r>
            <a:br>
              <a:rPr lang="pl-PL" sz="3100" b="1" dirty="0" smtClean="0">
                <a:solidFill>
                  <a:schemeClr val="tx1"/>
                </a:solidFill>
              </a:rPr>
            </a:br>
            <a:r>
              <a:rPr lang="pl-PL" sz="3100" b="1" dirty="0" smtClean="0">
                <a:solidFill>
                  <a:schemeClr val="tx1"/>
                </a:solidFill>
              </a:rPr>
              <a:t>Najważniejsze działania Miasta Opola  w zakresie ograniczenia niskiej emisji  – dotacje na zmianę ogrzewania -2019r. </a:t>
            </a:r>
            <a:r>
              <a:rPr lang="pl-PL" sz="3100" dirty="0" smtClean="0">
                <a:solidFill>
                  <a:schemeClr val="tx1"/>
                </a:solidFill>
              </a:rPr>
              <a:t/>
            </a:r>
            <a:br>
              <a:rPr lang="pl-PL" sz="3100" dirty="0" smtClean="0">
                <a:solidFill>
                  <a:schemeClr val="tx1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159447"/>
              </p:ext>
            </p:extLst>
          </p:nvPr>
        </p:nvGraphicFramePr>
        <p:xfrm>
          <a:off x="604157" y="1573161"/>
          <a:ext cx="11156035" cy="507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599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 – efekty </a:t>
            </a:r>
            <a:endParaRPr lang="pl-PL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99391" y="1573161"/>
          <a:ext cx="2751964" cy="46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40017"/>
              </p:ext>
            </p:extLst>
          </p:nvPr>
        </p:nvGraphicFramePr>
        <p:xfrm>
          <a:off x="838200" y="1282045"/>
          <a:ext cx="10515600" cy="4894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8</a:t>
            </a:fld>
            <a:endParaRPr lang="pl-PL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786193"/>
              </p:ext>
            </p:extLst>
          </p:nvPr>
        </p:nvGraphicFramePr>
        <p:xfrm>
          <a:off x="889000" y="1303867"/>
          <a:ext cx="10439400" cy="4859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2185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9114" y="86497"/>
            <a:ext cx="10414686" cy="95970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3100" b="1" dirty="0" smtClean="0"/>
              <a:t>Program </a:t>
            </a:r>
            <a:r>
              <a:rPr lang="pl-PL" sz="3100" b="1" dirty="0"/>
              <a:t>„Czyste powietrze oddech dla </a:t>
            </a:r>
            <a:r>
              <a:rPr lang="pl-PL" sz="3100" b="1" dirty="0" smtClean="0"/>
              <a:t>Opola” – efekty </a:t>
            </a:r>
            <a:endParaRPr lang="pl-PL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99391" y="1573161"/>
          <a:ext cx="2751964" cy="46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D59A-93D3-4AB1-898E-5E915805FBA6}" type="slidenum">
              <a:rPr lang="pl-PL" smtClean="0"/>
              <a:t>9</a:t>
            </a:fld>
            <a:endParaRPr lang="pl-PL"/>
          </a:p>
        </p:txBody>
      </p:sp>
      <p:graphicFrame>
        <p:nvGraphicFramePr>
          <p:cNvPr id="10" name="Symbol zastępczy zawartośc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891162"/>
              </p:ext>
            </p:extLst>
          </p:nvPr>
        </p:nvGraphicFramePr>
        <p:xfrm>
          <a:off x="897466" y="1376892"/>
          <a:ext cx="10447200" cy="487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30480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3472</TotalTime>
  <Words>826</Words>
  <Application>Microsoft Office PowerPoint</Application>
  <PresentationFormat>Niestandardowy</PresentationFormat>
  <Paragraphs>123</Paragraphs>
  <Slides>14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14</vt:i4>
      </vt:variant>
    </vt:vector>
  </HeadingPairs>
  <TitlesOfParts>
    <vt:vector size="16" baseType="lpstr">
      <vt:lpstr>Motyw pakietu Office</vt:lpstr>
      <vt:lpstr>1_Motyw pakietu Office</vt:lpstr>
      <vt:lpstr>   Realizacja programu „Czyste powietrze – oddech dla Opola”           </vt:lpstr>
      <vt:lpstr>   Program „Czyste powietrze oddech dla Opola”   </vt:lpstr>
      <vt:lpstr>Wysokość dotacji w ramach programu „Czyste powietrze  – oddech dla Opola” </vt:lpstr>
      <vt:lpstr>Wysokość dotacji w ramach programu „Czyste powietrze – oddech dla Opola” </vt:lpstr>
      <vt:lpstr>   Najważniejsze działania Miasta Opola  w zakresie ograniczenia niskiej emisji  – dotacje na zmianę ogrzewania   </vt:lpstr>
      <vt:lpstr>Udzielone dotacje w latach 2011-2019</vt:lpstr>
      <vt:lpstr>   Najważniejsze działania Miasta Opola  w zakresie ograniczenia niskiej emisji  – dotacje na zmianę ogrzewania -2019r.   </vt:lpstr>
      <vt:lpstr>Program „Czyste powietrze oddech dla Opola” – efekty </vt:lpstr>
      <vt:lpstr>Program „Czyste powietrze oddech dla Opola” – efekty </vt:lpstr>
      <vt:lpstr>Program „Czyste powietrze oddech dla Opola” – efekty </vt:lpstr>
      <vt:lpstr>Program „Czyste powietrze oddech dla Opola” – efekty </vt:lpstr>
      <vt:lpstr>Program „Czyste powietrze oddech dla Opola”</vt:lpstr>
      <vt:lpstr>Program „Czyste powietrze oddech dla Opola” – efekty </vt:lpstr>
      <vt:lpstr>Prezentacja programu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DZIAŁANIA MIASTA OPOLA  NA RZECZ CZYSTEGO POWIETRZA</dc:title>
  <dc:creator>Małgorzata Rabiega</dc:creator>
  <cp:lastModifiedBy>Marcin Węgrzyn</cp:lastModifiedBy>
  <cp:revision>235</cp:revision>
  <cp:lastPrinted>2019-11-21T07:49:59Z</cp:lastPrinted>
  <dcterms:created xsi:type="dcterms:W3CDTF">2018-11-14T07:42:16Z</dcterms:created>
  <dcterms:modified xsi:type="dcterms:W3CDTF">2020-03-18T12:54:31Z</dcterms:modified>
</cp:coreProperties>
</file>